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8" r:id="rId5"/>
    <p:sldId id="256" r:id="rId6"/>
    <p:sldId id="478" r:id="rId7"/>
    <p:sldId id="470" r:id="rId8"/>
    <p:sldId id="473" r:id="rId9"/>
    <p:sldId id="479" r:id="rId10"/>
    <p:sldId id="472" r:id="rId11"/>
    <p:sldId id="480" r:id="rId12"/>
    <p:sldId id="475" r:id="rId13"/>
    <p:sldId id="476" r:id="rId14"/>
    <p:sldId id="521" r:id="rId15"/>
    <p:sldId id="522" r:id="rId16"/>
    <p:sldId id="523" r:id="rId17"/>
    <p:sldId id="524" r:id="rId18"/>
    <p:sldId id="525" r:id="rId19"/>
    <p:sldId id="526" r:id="rId20"/>
    <p:sldId id="550" r:id="rId21"/>
    <p:sldId id="506" r:id="rId22"/>
    <p:sldId id="510" r:id="rId23"/>
    <p:sldId id="507" r:id="rId24"/>
    <p:sldId id="508" r:id="rId25"/>
    <p:sldId id="509" r:id="rId26"/>
    <p:sldId id="529" r:id="rId27"/>
    <p:sldId id="530" r:id="rId28"/>
    <p:sldId id="531" r:id="rId29"/>
    <p:sldId id="532" r:id="rId30"/>
    <p:sldId id="533" r:id="rId31"/>
    <p:sldId id="534" r:id="rId32"/>
    <p:sldId id="535" r:id="rId33"/>
    <p:sldId id="536" r:id="rId34"/>
    <p:sldId id="537" r:id="rId35"/>
    <p:sldId id="538" r:id="rId36"/>
    <p:sldId id="539" r:id="rId37"/>
    <p:sldId id="540" r:id="rId38"/>
    <p:sldId id="552" r:id="rId39"/>
    <p:sldId id="482" r:id="rId40"/>
    <p:sldId id="542" r:id="rId41"/>
    <p:sldId id="544" r:id="rId42"/>
    <p:sldId id="545" r:id="rId43"/>
    <p:sldId id="546" r:id="rId44"/>
    <p:sldId id="547" r:id="rId45"/>
    <p:sldId id="549" r:id="rId46"/>
    <p:sldId id="483" r:id="rId47"/>
    <p:sldId id="382" r:id="rId48"/>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7" d="100"/>
          <a:sy n="57" d="100"/>
        </p:scale>
        <p:origin x="1176" y="282"/>
      </p:cViewPr>
      <p:guideLst/>
    </p:cSldViewPr>
  </p:slideViewPr>
  <p:notesTextViewPr>
    <p:cViewPr>
      <p:scale>
        <a:sx n="1" d="1"/>
        <a:sy n="1" d="1"/>
      </p:scale>
      <p:origin x="0" y="0"/>
    </p:cViewPr>
  </p:notesTextViewPr>
  <p:notesViewPr>
    <p:cSldViewPr snapToGrid="0">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78E060-29D7-47E0-9FF0-488261BEFAE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2179CED-BE88-4492-9B77-2141C5D0EF7E}">
      <dgm:prSet/>
      <dgm:spPr/>
      <dgm:t>
        <a:bodyPr/>
        <a:lstStyle/>
        <a:p>
          <a:r>
            <a:rPr lang="pt-BR"/>
            <a:t>Assim, temos:</a:t>
          </a:r>
          <a:endParaRPr lang="en-US"/>
        </a:p>
      </dgm:t>
    </dgm:pt>
    <dgm:pt modelId="{F42F3338-0FB4-4185-9EBA-7AB511462D23}" type="parTrans" cxnId="{E16353D6-94C4-4AA2-8E19-AD3B9BF91B7B}">
      <dgm:prSet/>
      <dgm:spPr/>
      <dgm:t>
        <a:bodyPr/>
        <a:lstStyle/>
        <a:p>
          <a:endParaRPr lang="en-US"/>
        </a:p>
      </dgm:t>
    </dgm:pt>
    <dgm:pt modelId="{B44E770A-2B4B-4319-A038-5849E7931EFB}" type="sibTrans" cxnId="{E16353D6-94C4-4AA2-8E19-AD3B9BF91B7B}">
      <dgm:prSet/>
      <dgm:spPr/>
      <dgm:t>
        <a:bodyPr/>
        <a:lstStyle/>
        <a:p>
          <a:endParaRPr lang="en-US"/>
        </a:p>
      </dgm:t>
    </dgm:pt>
    <dgm:pt modelId="{BA8FBF37-2DF7-490A-92D3-3B8A5E26AFBC}">
      <dgm:prSet/>
      <dgm:spPr/>
      <dgm:t>
        <a:bodyPr/>
        <a:lstStyle/>
        <a:p>
          <a:r>
            <a:rPr lang="pt-BR" b="1"/>
            <a:t>a) </a:t>
          </a:r>
          <a:r>
            <a:rPr lang="pt-BR" i="1"/>
            <a:t>“O Curso Pré-Fiscal fica em São Paulo” </a:t>
          </a:r>
          <a:r>
            <a:rPr lang="pt-BR"/>
            <a:t>é um proposição verdadeira.</a:t>
          </a:r>
          <a:endParaRPr lang="en-US"/>
        </a:p>
      </dgm:t>
    </dgm:pt>
    <dgm:pt modelId="{E72019E5-3EDB-471F-9C15-227C3248098D}" type="parTrans" cxnId="{7D42A807-BD41-4E87-99F2-92DA1DF70854}">
      <dgm:prSet/>
      <dgm:spPr/>
      <dgm:t>
        <a:bodyPr/>
        <a:lstStyle/>
        <a:p>
          <a:endParaRPr lang="en-US"/>
        </a:p>
      </dgm:t>
    </dgm:pt>
    <dgm:pt modelId="{FFBA353A-5486-4691-ACCE-A7F1CEF75E02}" type="sibTrans" cxnId="{7D42A807-BD41-4E87-99F2-92DA1DF70854}">
      <dgm:prSet/>
      <dgm:spPr/>
      <dgm:t>
        <a:bodyPr/>
        <a:lstStyle/>
        <a:p>
          <a:endParaRPr lang="en-US"/>
        </a:p>
      </dgm:t>
    </dgm:pt>
    <dgm:pt modelId="{75388517-B3D0-4631-AA9F-243FEB883F1E}">
      <dgm:prSet/>
      <dgm:spPr/>
      <dgm:t>
        <a:bodyPr/>
        <a:lstStyle/>
        <a:p>
          <a:r>
            <a:rPr lang="pt-BR" b="1"/>
            <a:t>b) </a:t>
          </a:r>
          <a:r>
            <a:rPr lang="pt-BR" i="1"/>
            <a:t>“O Brasil é um País da América do Sul” </a:t>
          </a:r>
          <a:r>
            <a:rPr lang="pt-BR"/>
            <a:t>é uma proposição verdadeira.</a:t>
          </a:r>
          <a:endParaRPr lang="en-US"/>
        </a:p>
      </dgm:t>
    </dgm:pt>
    <dgm:pt modelId="{3DF03913-FB6E-4E45-8988-A4A1A106B8BA}" type="parTrans" cxnId="{526231E6-3ED0-4DE7-946A-6464507728FA}">
      <dgm:prSet/>
      <dgm:spPr/>
      <dgm:t>
        <a:bodyPr/>
        <a:lstStyle/>
        <a:p>
          <a:endParaRPr lang="en-US"/>
        </a:p>
      </dgm:t>
    </dgm:pt>
    <dgm:pt modelId="{4DC40679-78DB-4B42-95FE-5B6DFB0E69CF}" type="sibTrans" cxnId="{526231E6-3ED0-4DE7-946A-6464507728FA}">
      <dgm:prSet/>
      <dgm:spPr/>
      <dgm:t>
        <a:bodyPr/>
        <a:lstStyle/>
        <a:p>
          <a:endParaRPr lang="en-US"/>
        </a:p>
      </dgm:t>
    </dgm:pt>
    <dgm:pt modelId="{C37AA616-7E3C-4111-890C-5B9B46BCC7AF}">
      <dgm:prSet/>
      <dgm:spPr/>
      <dgm:t>
        <a:bodyPr/>
        <a:lstStyle/>
        <a:p>
          <a:r>
            <a:rPr lang="pt-BR" b="1"/>
            <a:t>c) </a:t>
          </a:r>
          <a:r>
            <a:rPr lang="pt-BR" i="1"/>
            <a:t>“</a:t>
          </a:r>
          <a:r>
            <a:rPr lang="pt-BR"/>
            <a:t>A Bahia é um estado do sul do Brasil</a:t>
          </a:r>
          <a:r>
            <a:rPr lang="pt-BR" i="1"/>
            <a:t>”</a:t>
          </a:r>
          <a:r>
            <a:rPr lang="pt-BR"/>
            <a:t>, é uma proposição falsa.</a:t>
          </a:r>
          <a:endParaRPr lang="en-US"/>
        </a:p>
      </dgm:t>
    </dgm:pt>
    <dgm:pt modelId="{B6E85F22-5AE3-4821-83A1-E9AC1C01C025}" type="parTrans" cxnId="{336DB187-A33A-4F7F-B526-91F8DED8C0C0}">
      <dgm:prSet/>
      <dgm:spPr/>
      <dgm:t>
        <a:bodyPr/>
        <a:lstStyle/>
        <a:p>
          <a:endParaRPr lang="en-US"/>
        </a:p>
      </dgm:t>
    </dgm:pt>
    <dgm:pt modelId="{1693B7D7-870F-40BD-8210-6F83868682CD}" type="sibTrans" cxnId="{336DB187-A33A-4F7F-B526-91F8DED8C0C0}">
      <dgm:prSet/>
      <dgm:spPr/>
      <dgm:t>
        <a:bodyPr/>
        <a:lstStyle/>
        <a:p>
          <a:endParaRPr lang="en-US"/>
        </a:p>
      </dgm:t>
    </dgm:pt>
    <dgm:pt modelId="{F05CA80B-7F4D-43B2-A663-A22D5FEB4DFC}" type="pres">
      <dgm:prSet presAssocID="{CA78E060-29D7-47E0-9FF0-488261BEFAE0}" presName="root" presStyleCnt="0">
        <dgm:presLayoutVars>
          <dgm:dir/>
          <dgm:resizeHandles val="exact"/>
        </dgm:presLayoutVars>
      </dgm:prSet>
      <dgm:spPr/>
    </dgm:pt>
    <dgm:pt modelId="{F8E1C3F2-14CB-4F86-9D14-7178A8FF391C}" type="pres">
      <dgm:prSet presAssocID="{72179CED-BE88-4492-9B77-2141C5D0EF7E}" presName="compNode" presStyleCnt="0"/>
      <dgm:spPr/>
    </dgm:pt>
    <dgm:pt modelId="{C0A8CFD1-7FAD-4E89-AD65-693F3677A021}" type="pres">
      <dgm:prSet presAssocID="{72179CED-BE88-4492-9B77-2141C5D0EF7E}" presName="bgRect" presStyleLbl="bgShp" presStyleIdx="0" presStyleCnt="4"/>
      <dgm:spPr/>
    </dgm:pt>
    <dgm:pt modelId="{E34EC68F-E295-4426-86A6-E85750C69DAC}" type="pres">
      <dgm:prSet presAssocID="{72179CED-BE88-4492-9B77-2141C5D0EF7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rela"/>
        </a:ext>
      </dgm:extLst>
    </dgm:pt>
    <dgm:pt modelId="{F8E8DBBA-4EC9-474D-80E2-88B71AD0CEC1}" type="pres">
      <dgm:prSet presAssocID="{72179CED-BE88-4492-9B77-2141C5D0EF7E}" presName="spaceRect" presStyleCnt="0"/>
      <dgm:spPr/>
    </dgm:pt>
    <dgm:pt modelId="{E0B1CCE1-D5BD-4FFE-A016-7A9773402B16}" type="pres">
      <dgm:prSet presAssocID="{72179CED-BE88-4492-9B77-2141C5D0EF7E}" presName="parTx" presStyleLbl="revTx" presStyleIdx="0" presStyleCnt="4">
        <dgm:presLayoutVars>
          <dgm:chMax val="0"/>
          <dgm:chPref val="0"/>
        </dgm:presLayoutVars>
      </dgm:prSet>
      <dgm:spPr/>
    </dgm:pt>
    <dgm:pt modelId="{CA681A36-3C75-4834-8766-25CE97BAFA3F}" type="pres">
      <dgm:prSet presAssocID="{B44E770A-2B4B-4319-A038-5849E7931EFB}" presName="sibTrans" presStyleCnt="0"/>
      <dgm:spPr/>
    </dgm:pt>
    <dgm:pt modelId="{76717BBD-F75D-4A9F-8909-052FC39EABF8}" type="pres">
      <dgm:prSet presAssocID="{BA8FBF37-2DF7-490A-92D3-3B8A5E26AFBC}" presName="compNode" presStyleCnt="0"/>
      <dgm:spPr/>
    </dgm:pt>
    <dgm:pt modelId="{911F831C-6C69-493D-9154-1F375B7BD946}" type="pres">
      <dgm:prSet presAssocID="{BA8FBF37-2DF7-490A-92D3-3B8A5E26AFBC}" presName="bgRect" presStyleLbl="bgShp" presStyleIdx="1" presStyleCnt="4"/>
      <dgm:spPr/>
    </dgm:pt>
    <dgm:pt modelId="{D4EABBF0-8C95-406A-9AE3-CF99F536C946}" type="pres">
      <dgm:prSet presAssocID="{BA8FBF37-2DF7-490A-92D3-3B8A5E26AF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ólar"/>
        </a:ext>
      </dgm:extLst>
    </dgm:pt>
    <dgm:pt modelId="{DF0AC630-0B27-4DC4-8F74-32AD29A2CC55}" type="pres">
      <dgm:prSet presAssocID="{BA8FBF37-2DF7-490A-92D3-3B8A5E26AFBC}" presName="spaceRect" presStyleCnt="0"/>
      <dgm:spPr/>
    </dgm:pt>
    <dgm:pt modelId="{CC67B46D-94F9-436B-AFDE-51A08B9EEAF5}" type="pres">
      <dgm:prSet presAssocID="{BA8FBF37-2DF7-490A-92D3-3B8A5E26AFBC}" presName="parTx" presStyleLbl="revTx" presStyleIdx="1" presStyleCnt="4">
        <dgm:presLayoutVars>
          <dgm:chMax val="0"/>
          <dgm:chPref val="0"/>
        </dgm:presLayoutVars>
      </dgm:prSet>
      <dgm:spPr/>
    </dgm:pt>
    <dgm:pt modelId="{12F63727-2FA6-4088-BE40-F044C05B7A17}" type="pres">
      <dgm:prSet presAssocID="{FFBA353A-5486-4691-ACCE-A7F1CEF75E02}" presName="sibTrans" presStyleCnt="0"/>
      <dgm:spPr/>
    </dgm:pt>
    <dgm:pt modelId="{D1EB4674-162B-4A43-AA52-FD6404D28220}" type="pres">
      <dgm:prSet presAssocID="{75388517-B3D0-4631-AA9F-243FEB883F1E}" presName="compNode" presStyleCnt="0"/>
      <dgm:spPr/>
    </dgm:pt>
    <dgm:pt modelId="{92C71AD8-0509-46EE-BF81-252CCD21F1B9}" type="pres">
      <dgm:prSet presAssocID="{75388517-B3D0-4631-AA9F-243FEB883F1E}" presName="bgRect" presStyleLbl="bgShp" presStyleIdx="2" presStyleCnt="4"/>
      <dgm:spPr/>
    </dgm:pt>
    <dgm:pt modelId="{74549B25-6504-432F-8FFA-12514230EDF3}" type="pres">
      <dgm:prSet presAssocID="{75388517-B3D0-4631-AA9F-243FEB883F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ne Decoration"/>
        </a:ext>
      </dgm:extLst>
    </dgm:pt>
    <dgm:pt modelId="{AFCB44AD-532D-4B17-92CA-E8163E1B252F}" type="pres">
      <dgm:prSet presAssocID="{75388517-B3D0-4631-AA9F-243FEB883F1E}" presName="spaceRect" presStyleCnt="0"/>
      <dgm:spPr/>
    </dgm:pt>
    <dgm:pt modelId="{4A3C07E0-BA1B-42E5-A619-C72EFB54356F}" type="pres">
      <dgm:prSet presAssocID="{75388517-B3D0-4631-AA9F-243FEB883F1E}" presName="parTx" presStyleLbl="revTx" presStyleIdx="2" presStyleCnt="4">
        <dgm:presLayoutVars>
          <dgm:chMax val="0"/>
          <dgm:chPref val="0"/>
        </dgm:presLayoutVars>
      </dgm:prSet>
      <dgm:spPr/>
    </dgm:pt>
    <dgm:pt modelId="{D9DDF4EC-98F9-4E0C-AD28-9189C538F743}" type="pres">
      <dgm:prSet presAssocID="{4DC40679-78DB-4B42-95FE-5B6DFB0E69CF}" presName="sibTrans" presStyleCnt="0"/>
      <dgm:spPr/>
    </dgm:pt>
    <dgm:pt modelId="{A4E2F937-7D2C-4AE1-ABDC-740B9CDA3830}" type="pres">
      <dgm:prSet presAssocID="{C37AA616-7E3C-4111-890C-5B9B46BCC7AF}" presName="compNode" presStyleCnt="0"/>
      <dgm:spPr/>
    </dgm:pt>
    <dgm:pt modelId="{9B95CB66-44DB-4DED-ADEB-84D77C764814}" type="pres">
      <dgm:prSet presAssocID="{C37AA616-7E3C-4111-890C-5B9B46BCC7AF}" presName="bgRect" presStyleLbl="bgShp" presStyleIdx="3" presStyleCnt="4"/>
      <dgm:spPr/>
    </dgm:pt>
    <dgm:pt modelId="{60CE429D-E601-4C81-8952-1EB95DF7123F}" type="pres">
      <dgm:prSet presAssocID="{C37AA616-7E3C-4111-890C-5B9B46BCC7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inho de Vento"/>
        </a:ext>
      </dgm:extLst>
    </dgm:pt>
    <dgm:pt modelId="{EB32E252-B0CD-4B55-89E8-4DB0552AE017}" type="pres">
      <dgm:prSet presAssocID="{C37AA616-7E3C-4111-890C-5B9B46BCC7AF}" presName="spaceRect" presStyleCnt="0"/>
      <dgm:spPr/>
    </dgm:pt>
    <dgm:pt modelId="{352D3F2E-CCA7-4EE0-824E-BBF520A901C1}" type="pres">
      <dgm:prSet presAssocID="{C37AA616-7E3C-4111-890C-5B9B46BCC7AF}" presName="parTx" presStyleLbl="revTx" presStyleIdx="3" presStyleCnt="4">
        <dgm:presLayoutVars>
          <dgm:chMax val="0"/>
          <dgm:chPref val="0"/>
        </dgm:presLayoutVars>
      </dgm:prSet>
      <dgm:spPr/>
    </dgm:pt>
  </dgm:ptLst>
  <dgm:cxnLst>
    <dgm:cxn modelId="{7D42A807-BD41-4E87-99F2-92DA1DF70854}" srcId="{CA78E060-29D7-47E0-9FF0-488261BEFAE0}" destId="{BA8FBF37-2DF7-490A-92D3-3B8A5E26AFBC}" srcOrd="1" destOrd="0" parTransId="{E72019E5-3EDB-471F-9C15-227C3248098D}" sibTransId="{FFBA353A-5486-4691-ACCE-A7F1CEF75E02}"/>
    <dgm:cxn modelId="{E8C00409-1BAA-4C7D-8E0A-4027EF1D35C4}" type="presOf" srcId="{BA8FBF37-2DF7-490A-92D3-3B8A5E26AFBC}" destId="{CC67B46D-94F9-436B-AFDE-51A08B9EEAF5}" srcOrd="0" destOrd="0" presId="urn:microsoft.com/office/officeart/2018/2/layout/IconVerticalSolidList"/>
    <dgm:cxn modelId="{551DCB77-AD19-43B7-921E-BB3D4DBB2388}" type="presOf" srcId="{C37AA616-7E3C-4111-890C-5B9B46BCC7AF}" destId="{352D3F2E-CCA7-4EE0-824E-BBF520A901C1}" srcOrd="0" destOrd="0" presId="urn:microsoft.com/office/officeart/2018/2/layout/IconVerticalSolidList"/>
    <dgm:cxn modelId="{FB6D407C-D713-42DF-B8DA-2CB8CDCD943E}" type="presOf" srcId="{75388517-B3D0-4631-AA9F-243FEB883F1E}" destId="{4A3C07E0-BA1B-42E5-A619-C72EFB54356F}" srcOrd="0" destOrd="0" presId="urn:microsoft.com/office/officeart/2018/2/layout/IconVerticalSolidList"/>
    <dgm:cxn modelId="{6D32027D-4581-4A8C-8EB5-41569FF4A77C}" type="presOf" srcId="{72179CED-BE88-4492-9B77-2141C5D0EF7E}" destId="{E0B1CCE1-D5BD-4FFE-A016-7A9773402B16}" srcOrd="0" destOrd="0" presId="urn:microsoft.com/office/officeart/2018/2/layout/IconVerticalSolidList"/>
    <dgm:cxn modelId="{336DB187-A33A-4F7F-B526-91F8DED8C0C0}" srcId="{CA78E060-29D7-47E0-9FF0-488261BEFAE0}" destId="{C37AA616-7E3C-4111-890C-5B9B46BCC7AF}" srcOrd="3" destOrd="0" parTransId="{B6E85F22-5AE3-4821-83A1-E9AC1C01C025}" sibTransId="{1693B7D7-870F-40BD-8210-6F83868682CD}"/>
    <dgm:cxn modelId="{E16353D6-94C4-4AA2-8E19-AD3B9BF91B7B}" srcId="{CA78E060-29D7-47E0-9FF0-488261BEFAE0}" destId="{72179CED-BE88-4492-9B77-2141C5D0EF7E}" srcOrd="0" destOrd="0" parTransId="{F42F3338-0FB4-4185-9EBA-7AB511462D23}" sibTransId="{B44E770A-2B4B-4319-A038-5849E7931EFB}"/>
    <dgm:cxn modelId="{4F4104D8-D95E-4E01-997A-FDF5C2D8C3A5}" type="presOf" srcId="{CA78E060-29D7-47E0-9FF0-488261BEFAE0}" destId="{F05CA80B-7F4D-43B2-A663-A22D5FEB4DFC}" srcOrd="0" destOrd="0" presId="urn:microsoft.com/office/officeart/2018/2/layout/IconVerticalSolidList"/>
    <dgm:cxn modelId="{526231E6-3ED0-4DE7-946A-6464507728FA}" srcId="{CA78E060-29D7-47E0-9FF0-488261BEFAE0}" destId="{75388517-B3D0-4631-AA9F-243FEB883F1E}" srcOrd="2" destOrd="0" parTransId="{3DF03913-FB6E-4E45-8988-A4A1A106B8BA}" sibTransId="{4DC40679-78DB-4B42-95FE-5B6DFB0E69CF}"/>
    <dgm:cxn modelId="{08FBDA2F-8E5B-469D-85BD-15023A20C40D}" type="presParOf" srcId="{F05CA80B-7F4D-43B2-A663-A22D5FEB4DFC}" destId="{F8E1C3F2-14CB-4F86-9D14-7178A8FF391C}" srcOrd="0" destOrd="0" presId="urn:microsoft.com/office/officeart/2018/2/layout/IconVerticalSolidList"/>
    <dgm:cxn modelId="{8ADBD2D5-C87A-41B3-9996-85A93ADC77C9}" type="presParOf" srcId="{F8E1C3F2-14CB-4F86-9D14-7178A8FF391C}" destId="{C0A8CFD1-7FAD-4E89-AD65-693F3677A021}" srcOrd="0" destOrd="0" presId="urn:microsoft.com/office/officeart/2018/2/layout/IconVerticalSolidList"/>
    <dgm:cxn modelId="{80DCCD7B-11E9-4D2B-B8B4-66AF818658CE}" type="presParOf" srcId="{F8E1C3F2-14CB-4F86-9D14-7178A8FF391C}" destId="{E34EC68F-E295-4426-86A6-E85750C69DAC}" srcOrd="1" destOrd="0" presId="urn:microsoft.com/office/officeart/2018/2/layout/IconVerticalSolidList"/>
    <dgm:cxn modelId="{CD118AF2-8E2B-4756-8AA0-8AAA858B4EEE}" type="presParOf" srcId="{F8E1C3F2-14CB-4F86-9D14-7178A8FF391C}" destId="{F8E8DBBA-4EC9-474D-80E2-88B71AD0CEC1}" srcOrd="2" destOrd="0" presId="urn:microsoft.com/office/officeart/2018/2/layout/IconVerticalSolidList"/>
    <dgm:cxn modelId="{7179B77F-D9A7-41E9-B59D-4C8D9E1DD3AB}" type="presParOf" srcId="{F8E1C3F2-14CB-4F86-9D14-7178A8FF391C}" destId="{E0B1CCE1-D5BD-4FFE-A016-7A9773402B16}" srcOrd="3" destOrd="0" presId="urn:microsoft.com/office/officeart/2018/2/layout/IconVerticalSolidList"/>
    <dgm:cxn modelId="{FBDB02FE-9989-40EB-910A-FA8929874F7B}" type="presParOf" srcId="{F05CA80B-7F4D-43B2-A663-A22D5FEB4DFC}" destId="{CA681A36-3C75-4834-8766-25CE97BAFA3F}" srcOrd="1" destOrd="0" presId="urn:microsoft.com/office/officeart/2018/2/layout/IconVerticalSolidList"/>
    <dgm:cxn modelId="{127E8A10-C2CE-44DE-A0B2-117A1D8BFC5F}" type="presParOf" srcId="{F05CA80B-7F4D-43B2-A663-A22D5FEB4DFC}" destId="{76717BBD-F75D-4A9F-8909-052FC39EABF8}" srcOrd="2" destOrd="0" presId="urn:microsoft.com/office/officeart/2018/2/layout/IconVerticalSolidList"/>
    <dgm:cxn modelId="{5993FC01-1BE0-4115-8B1F-AB8DC8D11C39}" type="presParOf" srcId="{76717BBD-F75D-4A9F-8909-052FC39EABF8}" destId="{911F831C-6C69-493D-9154-1F375B7BD946}" srcOrd="0" destOrd="0" presId="urn:microsoft.com/office/officeart/2018/2/layout/IconVerticalSolidList"/>
    <dgm:cxn modelId="{89C3F862-80B8-493E-89F7-074155F9E82E}" type="presParOf" srcId="{76717BBD-F75D-4A9F-8909-052FC39EABF8}" destId="{D4EABBF0-8C95-406A-9AE3-CF99F536C946}" srcOrd="1" destOrd="0" presId="urn:microsoft.com/office/officeart/2018/2/layout/IconVerticalSolidList"/>
    <dgm:cxn modelId="{FE2BCCBA-923A-4DEE-856A-033A7729B4C9}" type="presParOf" srcId="{76717BBD-F75D-4A9F-8909-052FC39EABF8}" destId="{DF0AC630-0B27-4DC4-8F74-32AD29A2CC55}" srcOrd="2" destOrd="0" presId="urn:microsoft.com/office/officeart/2018/2/layout/IconVerticalSolidList"/>
    <dgm:cxn modelId="{D9F6F6D3-FDC8-4B4A-9D94-72943407C497}" type="presParOf" srcId="{76717BBD-F75D-4A9F-8909-052FC39EABF8}" destId="{CC67B46D-94F9-436B-AFDE-51A08B9EEAF5}" srcOrd="3" destOrd="0" presId="urn:microsoft.com/office/officeart/2018/2/layout/IconVerticalSolidList"/>
    <dgm:cxn modelId="{E270445B-932A-48E7-851F-07920D5F328E}" type="presParOf" srcId="{F05CA80B-7F4D-43B2-A663-A22D5FEB4DFC}" destId="{12F63727-2FA6-4088-BE40-F044C05B7A17}" srcOrd="3" destOrd="0" presId="urn:microsoft.com/office/officeart/2018/2/layout/IconVerticalSolidList"/>
    <dgm:cxn modelId="{A977D753-FC83-4091-9289-5093277BB9A6}" type="presParOf" srcId="{F05CA80B-7F4D-43B2-A663-A22D5FEB4DFC}" destId="{D1EB4674-162B-4A43-AA52-FD6404D28220}" srcOrd="4" destOrd="0" presId="urn:microsoft.com/office/officeart/2018/2/layout/IconVerticalSolidList"/>
    <dgm:cxn modelId="{E3D9BE89-9CEF-4CA4-81BE-A612A8DD22A7}" type="presParOf" srcId="{D1EB4674-162B-4A43-AA52-FD6404D28220}" destId="{92C71AD8-0509-46EE-BF81-252CCD21F1B9}" srcOrd="0" destOrd="0" presId="urn:microsoft.com/office/officeart/2018/2/layout/IconVerticalSolidList"/>
    <dgm:cxn modelId="{AF61C572-F2D6-4E2B-AE40-51490E14A07A}" type="presParOf" srcId="{D1EB4674-162B-4A43-AA52-FD6404D28220}" destId="{74549B25-6504-432F-8FFA-12514230EDF3}" srcOrd="1" destOrd="0" presId="urn:microsoft.com/office/officeart/2018/2/layout/IconVerticalSolidList"/>
    <dgm:cxn modelId="{3F12BE17-D418-4AF6-B061-B3077563A180}" type="presParOf" srcId="{D1EB4674-162B-4A43-AA52-FD6404D28220}" destId="{AFCB44AD-532D-4B17-92CA-E8163E1B252F}" srcOrd="2" destOrd="0" presId="urn:microsoft.com/office/officeart/2018/2/layout/IconVerticalSolidList"/>
    <dgm:cxn modelId="{BEE28DDA-8967-40F1-8016-528ADDDE2D56}" type="presParOf" srcId="{D1EB4674-162B-4A43-AA52-FD6404D28220}" destId="{4A3C07E0-BA1B-42E5-A619-C72EFB54356F}" srcOrd="3" destOrd="0" presId="urn:microsoft.com/office/officeart/2018/2/layout/IconVerticalSolidList"/>
    <dgm:cxn modelId="{C271B707-A874-4FCA-BFAB-9F19DCDAA116}" type="presParOf" srcId="{F05CA80B-7F4D-43B2-A663-A22D5FEB4DFC}" destId="{D9DDF4EC-98F9-4E0C-AD28-9189C538F743}" srcOrd="5" destOrd="0" presId="urn:microsoft.com/office/officeart/2018/2/layout/IconVerticalSolidList"/>
    <dgm:cxn modelId="{05D250C3-69A4-4A37-945A-2300DC24D7CA}" type="presParOf" srcId="{F05CA80B-7F4D-43B2-A663-A22D5FEB4DFC}" destId="{A4E2F937-7D2C-4AE1-ABDC-740B9CDA3830}" srcOrd="6" destOrd="0" presId="urn:microsoft.com/office/officeart/2018/2/layout/IconVerticalSolidList"/>
    <dgm:cxn modelId="{26138CE5-B598-45CD-A53E-E96717EA9746}" type="presParOf" srcId="{A4E2F937-7D2C-4AE1-ABDC-740B9CDA3830}" destId="{9B95CB66-44DB-4DED-ADEB-84D77C764814}" srcOrd="0" destOrd="0" presId="urn:microsoft.com/office/officeart/2018/2/layout/IconVerticalSolidList"/>
    <dgm:cxn modelId="{C575BCA6-604A-4151-8A93-4072D6362617}" type="presParOf" srcId="{A4E2F937-7D2C-4AE1-ABDC-740B9CDA3830}" destId="{60CE429D-E601-4C81-8952-1EB95DF7123F}" srcOrd="1" destOrd="0" presId="urn:microsoft.com/office/officeart/2018/2/layout/IconVerticalSolidList"/>
    <dgm:cxn modelId="{A8FDCADF-D38D-4E90-B2C9-246445FF452A}" type="presParOf" srcId="{A4E2F937-7D2C-4AE1-ABDC-740B9CDA3830}" destId="{EB32E252-B0CD-4B55-89E8-4DB0552AE017}" srcOrd="2" destOrd="0" presId="urn:microsoft.com/office/officeart/2018/2/layout/IconVerticalSolidList"/>
    <dgm:cxn modelId="{BE37973E-D044-46DB-9044-763246BB8CD4}" type="presParOf" srcId="{A4E2F937-7D2C-4AE1-ABDC-740B9CDA3830}" destId="{352D3F2E-CCA7-4EE0-824E-BBF520A901C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E8A151-C4BD-4966-8A4B-B01C1F6CD22D}" type="doc">
      <dgm:prSet loTypeId="urn:microsoft.com/office/officeart/2008/layout/LinedList" loCatId="list" qsTypeId="urn:microsoft.com/office/officeart/2005/8/quickstyle/simple2" qsCatId="simple" csTypeId="urn:microsoft.com/office/officeart/2005/8/colors/accent2_2" csCatId="accent2"/>
      <dgm:spPr/>
      <dgm:t>
        <a:bodyPr/>
        <a:lstStyle/>
        <a:p>
          <a:endParaRPr lang="en-US"/>
        </a:p>
      </dgm:t>
    </dgm:pt>
    <dgm:pt modelId="{571602F3-C932-44C6-8A5F-5E7262C658F8}">
      <dgm:prSet/>
      <dgm:spPr/>
      <dgm:t>
        <a:bodyPr/>
        <a:lstStyle/>
        <a:p>
          <a:r>
            <a:rPr lang="pt-BR" b="1" u="sng"/>
            <a:t>O que não é uma Proposição?</a:t>
          </a:r>
          <a:endParaRPr lang="en-US"/>
        </a:p>
      </dgm:t>
    </dgm:pt>
    <dgm:pt modelId="{39F92084-562D-457F-AD84-30200922A87A}" type="parTrans" cxnId="{B7B2C73C-0CA9-4A11-84C0-F91C4EEDA390}">
      <dgm:prSet/>
      <dgm:spPr/>
      <dgm:t>
        <a:bodyPr/>
        <a:lstStyle/>
        <a:p>
          <a:endParaRPr lang="en-US"/>
        </a:p>
      </dgm:t>
    </dgm:pt>
    <dgm:pt modelId="{C54C39FE-0BF3-40E5-B4F4-ADB168F50652}" type="sibTrans" cxnId="{B7B2C73C-0CA9-4A11-84C0-F91C4EEDA390}">
      <dgm:prSet/>
      <dgm:spPr/>
      <dgm:t>
        <a:bodyPr/>
        <a:lstStyle/>
        <a:p>
          <a:endParaRPr lang="en-US"/>
        </a:p>
      </dgm:t>
    </dgm:pt>
    <dgm:pt modelId="{D1C2A17F-B577-46F0-8F20-2308E44CD5E6}">
      <dgm:prSet/>
      <dgm:spPr/>
      <dgm:t>
        <a:bodyPr/>
        <a:lstStyle/>
        <a:p>
          <a:r>
            <a:rPr lang="pt-BR" b="1"/>
            <a:t>Sentenças exclamativas:</a:t>
          </a:r>
          <a:r>
            <a:rPr lang="pt-BR"/>
            <a:t> </a:t>
          </a:r>
          <a:r>
            <a:rPr lang="pt-BR" i="1"/>
            <a:t>“Caramba!”, “Feliz aniversário!”, “Feliz Ano Novo!”.</a:t>
          </a:r>
          <a:endParaRPr lang="en-US"/>
        </a:p>
      </dgm:t>
    </dgm:pt>
    <dgm:pt modelId="{8B7C4E9F-F472-432D-BCE0-52D722842C26}" type="parTrans" cxnId="{8E2BC3D2-D631-4066-88A4-B25305E943A6}">
      <dgm:prSet/>
      <dgm:spPr/>
      <dgm:t>
        <a:bodyPr/>
        <a:lstStyle/>
        <a:p>
          <a:endParaRPr lang="en-US"/>
        </a:p>
      </dgm:t>
    </dgm:pt>
    <dgm:pt modelId="{C76940C1-431D-4BAB-A34D-CE64E4365A48}" type="sibTrans" cxnId="{8E2BC3D2-D631-4066-88A4-B25305E943A6}">
      <dgm:prSet/>
      <dgm:spPr/>
      <dgm:t>
        <a:bodyPr/>
        <a:lstStyle/>
        <a:p>
          <a:endParaRPr lang="en-US"/>
        </a:p>
      </dgm:t>
    </dgm:pt>
    <dgm:pt modelId="{C9B24268-4332-4305-9FF0-CD65CB3C53B0}">
      <dgm:prSet/>
      <dgm:spPr/>
      <dgm:t>
        <a:bodyPr/>
        <a:lstStyle/>
        <a:p>
          <a:r>
            <a:rPr lang="pt-BR" b="1"/>
            <a:t>Sentenças interrogativas:</a:t>
          </a:r>
          <a:r>
            <a:rPr lang="pt-BR"/>
            <a:t> </a:t>
          </a:r>
          <a:r>
            <a:rPr lang="pt-BR" i="1"/>
            <a:t>“Como é seu nome?”, “O jogo saiu de quanto?”</a:t>
          </a:r>
          <a:endParaRPr lang="en-US"/>
        </a:p>
      </dgm:t>
    </dgm:pt>
    <dgm:pt modelId="{176DD3AC-CDA0-4CC5-B4D0-FD7AE97FE414}" type="parTrans" cxnId="{162CD525-FE65-457F-9CF1-BAF9A2E64FA4}">
      <dgm:prSet/>
      <dgm:spPr/>
      <dgm:t>
        <a:bodyPr/>
        <a:lstStyle/>
        <a:p>
          <a:endParaRPr lang="en-US"/>
        </a:p>
      </dgm:t>
    </dgm:pt>
    <dgm:pt modelId="{E17DEA6C-86C9-47CF-8B64-3A41746FB92C}" type="sibTrans" cxnId="{162CD525-FE65-457F-9CF1-BAF9A2E64FA4}">
      <dgm:prSet/>
      <dgm:spPr/>
      <dgm:t>
        <a:bodyPr/>
        <a:lstStyle/>
        <a:p>
          <a:endParaRPr lang="en-US"/>
        </a:p>
      </dgm:t>
    </dgm:pt>
    <dgm:pt modelId="{0F2D170D-0A54-401E-BEBB-5071F2567BF2}">
      <dgm:prSet/>
      <dgm:spPr/>
      <dgm:t>
        <a:bodyPr/>
        <a:lstStyle/>
        <a:p>
          <a:r>
            <a:rPr lang="pt-BR" b="1"/>
            <a:t>Sentenças imperativas:</a:t>
          </a:r>
          <a:r>
            <a:rPr lang="pt-BR"/>
            <a:t> </a:t>
          </a:r>
          <a:r>
            <a:rPr lang="pt-BR" i="1"/>
            <a:t>“Estude mais”, “Leia aquele livro”.</a:t>
          </a:r>
          <a:endParaRPr lang="en-US"/>
        </a:p>
      </dgm:t>
    </dgm:pt>
    <dgm:pt modelId="{7E46B8B3-E20C-4C31-8247-F004F61C56D9}" type="parTrans" cxnId="{8E9DD053-B222-42C5-AB0A-CBCD7BC77540}">
      <dgm:prSet/>
      <dgm:spPr/>
      <dgm:t>
        <a:bodyPr/>
        <a:lstStyle/>
        <a:p>
          <a:endParaRPr lang="en-US"/>
        </a:p>
      </dgm:t>
    </dgm:pt>
    <dgm:pt modelId="{60C3BD35-6311-4B67-91D8-2F3DCF603383}" type="sibTrans" cxnId="{8E9DD053-B222-42C5-AB0A-CBCD7BC77540}">
      <dgm:prSet/>
      <dgm:spPr/>
      <dgm:t>
        <a:bodyPr/>
        <a:lstStyle/>
        <a:p>
          <a:endParaRPr lang="en-US"/>
        </a:p>
      </dgm:t>
    </dgm:pt>
    <dgm:pt modelId="{D5859464-15F3-4F3E-A9A5-79684D97AB2E}" type="pres">
      <dgm:prSet presAssocID="{CDE8A151-C4BD-4966-8A4B-B01C1F6CD22D}" presName="vert0" presStyleCnt="0">
        <dgm:presLayoutVars>
          <dgm:dir/>
          <dgm:animOne val="branch"/>
          <dgm:animLvl val="lvl"/>
        </dgm:presLayoutVars>
      </dgm:prSet>
      <dgm:spPr/>
    </dgm:pt>
    <dgm:pt modelId="{67B93806-A30E-4A4B-829A-A37BD0E0E7D9}" type="pres">
      <dgm:prSet presAssocID="{571602F3-C932-44C6-8A5F-5E7262C658F8}" presName="thickLine" presStyleLbl="alignNode1" presStyleIdx="0" presStyleCnt="4"/>
      <dgm:spPr/>
    </dgm:pt>
    <dgm:pt modelId="{9EE4607D-D292-4649-81A5-B8E7EDAC3FE5}" type="pres">
      <dgm:prSet presAssocID="{571602F3-C932-44C6-8A5F-5E7262C658F8}" presName="horz1" presStyleCnt="0"/>
      <dgm:spPr/>
    </dgm:pt>
    <dgm:pt modelId="{1E5C72BF-095A-42E5-AB70-F7718901A206}" type="pres">
      <dgm:prSet presAssocID="{571602F3-C932-44C6-8A5F-5E7262C658F8}" presName="tx1" presStyleLbl="revTx" presStyleIdx="0" presStyleCnt="4"/>
      <dgm:spPr/>
    </dgm:pt>
    <dgm:pt modelId="{C60AB053-61A7-425E-949E-2649D383055B}" type="pres">
      <dgm:prSet presAssocID="{571602F3-C932-44C6-8A5F-5E7262C658F8}" presName="vert1" presStyleCnt="0"/>
      <dgm:spPr/>
    </dgm:pt>
    <dgm:pt modelId="{11C1FF82-10CC-4435-9D53-B9B46F58BC5C}" type="pres">
      <dgm:prSet presAssocID="{D1C2A17F-B577-46F0-8F20-2308E44CD5E6}" presName="thickLine" presStyleLbl="alignNode1" presStyleIdx="1" presStyleCnt="4"/>
      <dgm:spPr/>
    </dgm:pt>
    <dgm:pt modelId="{0425447D-D0D9-48AE-880F-8393312C4EAF}" type="pres">
      <dgm:prSet presAssocID="{D1C2A17F-B577-46F0-8F20-2308E44CD5E6}" presName="horz1" presStyleCnt="0"/>
      <dgm:spPr/>
    </dgm:pt>
    <dgm:pt modelId="{7CC8470C-EB4C-4B09-B2A1-483320B4ABA9}" type="pres">
      <dgm:prSet presAssocID="{D1C2A17F-B577-46F0-8F20-2308E44CD5E6}" presName="tx1" presStyleLbl="revTx" presStyleIdx="1" presStyleCnt="4"/>
      <dgm:spPr/>
    </dgm:pt>
    <dgm:pt modelId="{5CFCE036-03AE-4F92-9CD0-F7272C50757B}" type="pres">
      <dgm:prSet presAssocID="{D1C2A17F-B577-46F0-8F20-2308E44CD5E6}" presName="vert1" presStyleCnt="0"/>
      <dgm:spPr/>
    </dgm:pt>
    <dgm:pt modelId="{77E5CAF0-B950-4784-993E-D0712149CA06}" type="pres">
      <dgm:prSet presAssocID="{C9B24268-4332-4305-9FF0-CD65CB3C53B0}" presName="thickLine" presStyleLbl="alignNode1" presStyleIdx="2" presStyleCnt="4"/>
      <dgm:spPr/>
    </dgm:pt>
    <dgm:pt modelId="{200B6B0B-E9D5-4DAD-893F-32714CE1DA62}" type="pres">
      <dgm:prSet presAssocID="{C9B24268-4332-4305-9FF0-CD65CB3C53B0}" presName="horz1" presStyleCnt="0"/>
      <dgm:spPr/>
    </dgm:pt>
    <dgm:pt modelId="{A2606082-2DFF-4464-9874-E2174B0D629C}" type="pres">
      <dgm:prSet presAssocID="{C9B24268-4332-4305-9FF0-CD65CB3C53B0}" presName="tx1" presStyleLbl="revTx" presStyleIdx="2" presStyleCnt="4"/>
      <dgm:spPr/>
    </dgm:pt>
    <dgm:pt modelId="{D4CFAD0C-3819-45E0-860E-86BB5F1E462C}" type="pres">
      <dgm:prSet presAssocID="{C9B24268-4332-4305-9FF0-CD65CB3C53B0}" presName="vert1" presStyleCnt="0"/>
      <dgm:spPr/>
    </dgm:pt>
    <dgm:pt modelId="{6DAB29B8-21CC-4EB1-B6A0-F21C9C835C36}" type="pres">
      <dgm:prSet presAssocID="{0F2D170D-0A54-401E-BEBB-5071F2567BF2}" presName="thickLine" presStyleLbl="alignNode1" presStyleIdx="3" presStyleCnt="4"/>
      <dgm:spPr/>
    </dgm:pt>
    <dgm:pt modelId="{CB327C48-F5DB-4205-9635-F2D7ED66FD85}" type="pres">
      <dgm:prSet presAssocID="{0F2D170D-0A54-401E-BEBB-5071F2567BF2}" presName="horz1" presStyleCnt="0"/>
      <dgm:spPr/>
    </dgm:pt>
    <dgm:pt modelId="{DCA79AD8-E274-4390-A3C1-BA56973D9540}" type="pres">
      <dgm:prSet presAssocID="{0F2D170D-0A54-401E-BEBB-5071F2567BF2}" presName="tx1" presStyleLbl="revTx" presStyleIdx="3" presStyleCnt="4"/>
      <dgm:spPr/>
    </dgm:pt>
    <dgm:pt modelId="{F7A3B13D-DC06-438D-9FCB-EAE5F0820BD7}" type="pres">
      <dgm:prSet presAssocID="{0F2D170D-0A54-401E-BEBB-5071F2567BF2}" presName="vert1" presStyleCnt="0"/>
      <dgm:spPr/>
    </dgm:pt>
  </dgm:ptLst>
  <dgm:cxnLst>
    <dgm:cxn modelId="{1922421C-5C0E-41C8-A043-313D2536C25C}" type="presOf" srcId="{CDE8A151-C4BD-4966-8A4B-B01C1F6CD22D}" destId="{D5859464-15F3-4F3E-A9A5-79684D97AB2E}" srcOrd="0" destOrd="0" presId="urn:microsoft.com/office/officeart/2008/layout/LinedList"/>
    <dgm:cxn modelId="{162CD525-FE65-457F-9CF1-BAF9A2E64FA4}" srcId="{CDE8A151-C4BD-4966-8A4B-B01C1F6CD22D}" destId="{C9B24268-4332-4305-9FF0-CD65CB3C53B0}" srcOrd="2" destOrd="0" parTransId="{176DD3AC-CDA0-4CC5-B4D0-FD7AE97FE414}" sibTransId="{E17DEA6C-86C9-47CF-8B64-3A41746FB92C}"/>
    <dgm:cxn modelId="{B7B2C73C-0CA9-4A11-84C0-F91C4EEDA390}" srcId="{CDE8A151-C4BD-4966-8A4B-B01C1F6CD22D}" destId="{571602F3-C932-44C6-8A5F-5E7262C658F8}" srcOrd="0" destOrd="0" parTransId="{39F92084-562D-457F-AD84-30200922A87A}" sibTransId="{C54C39FE-0BF3-40E5-B4F4-ADB168F50652}"/>
    <dgm:cxn modelId="{8E9DD053-B222-42C5-AB0A-CBCD7BC77540}" srcId="{CDE8A151-C4BD-4966-8A4B-B01C1F6CD22D}" destId="{0F2D170D-0A54-401E-BEBB-5071F2567BF2}" srcOrd="3" destOrd="0" parTransId="{7E46B8B3-E20C-4C31-8247-F004F61C56D9}" sibTransId="{60C3BD35-6311-4B67-91D8-2F3DCF603383}"/>
    <dgm:cxn modelId="{D18CD88D-64FB-4028-8838-2DCE99A2C12A}" type="presOf" srcId="{D1C2A17F-B577-46F0-8F20-2308E44CD5E6}" destId="{7CC8470C-EB4C-4B09-B2A1-483320B4ABA9}" srcOrd="0" destOrd="0" presId="urn:microsoft.com/office/officeart/2008/layout/LinedList"/>
    <dgm:cxn modelId="{B5DBEDD1-23FD-466B-A413-5B4BA5B46840}" type="presOf" srcId="{0F2D170D-0A54-401E-BEBB-5071F2567BF2}" destId="{DCA79AD8-E274-4390-A3C1-BA56973D9540}" srcOrd="0" destOrd="0" presId="urn:microsoft.com/office/officeart/2008/layout/LinedList"/>
    <dgm:cxn modelId="{8E2BC3D2-D631-4066-88A4-B25305E943A6}" srcId="{CDE8A151-C4BD-4966-8A4B-B01C1F6CD22D}" destId="{D1C2A17F-B577-46F0-8F20-2308E44CD5E6}" srcOrd="1" destOrd="0" parTransId="{8B7C4E9F-F472-432D-BCE0-52D722842C26}" sibTransId="{C76940C1-431D-4BAB-A34D-CE64E4365A48}"/>
    <dgm:cxn modelId="{1CB9A1E3-4688-4F97-BBB4-96BB7D82E1F5}" type="presOf" srcId="{571602F3-C932-44C6-8A5F-5E7262C658F8}" destId="{1E5C72BF-095A-42E5-AB70-F7718901A206}" srcOrd="0" destOrd="0" presId="urn:microsoft.com/office/officeart/2008/layout/LinedList"/>
    <dgm:cxn modelId="{66B38CF4-23E0-4E33-B573-727127C27072}" type="presOf" srcId="{C9B24268-4332-4305-9FF0-CD65CB3C53B0}" destId="{A2606082-2DFF-4464-9874-E2174B0D629C}" srcOrd="0" destOrd="0" presId="urn:microsoft.com/office/officeart/2008/layout/LinedList"/>
    <dgm:cxn modelId="{4961AAD1-00F3-416E-814F-B9D30B237B55}" type="presParOf" srcId="{D5859464-15F3-4F3E-A9A5-79684D97AB2E}" destId="{67B93806-A30E-4A4B-829A-A37BD0E0E7D9}" srcOrd="0" destOrd="0" presId="urn:microsoft.com/office/officeart/2008/layout/LinedList"/>
    <dgm:cxn modelId="{FC0C1945-D1C8-46D6-9804-5A7A02332830}" type="presParOf" srcId="{D5859464-15F3-4F3E-A9A5-79684D97AB2E}" destId="{9EE4607D-D292-4649-81A5-B8E7EDAC3FE5}" srcOrd="1" destOrd="0" presId="urn:microsoft.com/office/officeart/2008/layout/LinedList"/>
    <dgm:cxn modelId="{4538A9C1-F1AE-44A3-AC72-8FC476B50B82}" type="presParOf" srcId="{9EE4607D-D292-4649-81A5-B8E7EDAC3FE5}" destId="{1E5C72BF-095A-42E5-AB70-F7718901A206}" srcOrd="0" destOrd="0" presId="urn:microsoft.com/office/officeart/2008/layout/LinedList"/>
    <dgm:cxn modelId="{1F5D9234-3EE9-4A8C-89C0-29FA9C5BFCE8}" type="presParOf" srcId="{9EE4607D-D292-4649-81A5-B8E7EDAC3FE5}" destId="{C60AB053-61A7-425E-949E-2649D383055B}" srcOrd="1" destOrd="0" presId="urn:microsoft.com/office/officeart/2008/layout/LinedList"/>
    <dgm:cxn modelId="{0557603B-9874-4817-8A89-C97F3E84675D}" type="presParOf" srcId="{D5859464-15F3-4F3E-A9A5-79684D97AB2E}" destId="{11C1FF82-10CC-4435-9D53-B9B46F58BC5C}" srcOrd="2" destOrd="0" presId="urn:microsoft.com/office/officeart/2008/layout/LinedList"/>
    <dgm:cxn modelId="{68327CBE-90A1-4EB3-AC18-2DC87D694DA6}" type="presParOf" srcId="{D5859464-15F3-4F3E-A9A5-79684D97AB2E}" destId="{0425447D-D0D9-48AE-880F-8393312C4EAF}" srcOrd="3" destOrd="0" presId="urn:microsoft.com/office/officeart/2008/layout/LinedList"/>
    <dgm:cxn modelId="{9725EA6B-FD91-4915-B3B3-2D1C68786A05}" type="presParOf" srcId="{0425447D-D0D9-48AE-880F-8393312C4EAF}" destId="{7CC8470C-EB4C-4B09-B2A1-483320B4ABA9}" srcOrd="0" destOrd="0" presId="urn:microsoft.com/office/officeart/2008/layout/LinedList"/>
    <dgm:cxn modelId="{4CB356FF-5CEB-44E4-B8BB-61C1A1266565}" type="presParOf" srcId="{0425447D-D0D9-48AE-880F-8393312C4EAF}" destId="{5CFCE036-03AE-4F92-9CD0-F7272C50757B}" srcOrd="1" destOrd="0" presId="urn:microsoft.com/office/officeart/2008/layout/LinedList"/>
    <dgm:cxn modelId="{836923EC-D334-4B30-9458-6C49CF9F4F1A}" type="presParOf" srcId="{D5859464-15F3-4F3E-A9A5-79684D97AB2E}" destId="{77E5CAF0-B950-4784-993E-D0712149CA06}" srcOrd="4" destOrd="0" presId="urn:microsoft.com/office/officeart/2008/layout/LinedList"/>
    <dgm:cxn modelId="{45B95392-99CF-49A2-BB0E-073F7D973EE0}" type="presParOf" srcId="{D5859464-15F3-4F3E-A9A5-79684D97AB2E}" destId="{200B6B0B-E9D5-4DAD-893F-32714CE1DA62}" srcOrd="5" destOrd="0" presId="urn:microsoft.com/office/officeart/2008/layout/LinedList"/>
    <dgm:cxn modelId="{366B28EA-3AC0-459D-9B6D-8B7F78BA1CB3}" type="presParOf" srcId="{200B6B0B-E9D5-4DAD-893F-32714CE1DA62}" destId="{A2606082-2DFF-4464-9874-E2174B0D629C}" srcOrd="0" destOrd="0" presId="urn:microsoft.com/office/officeart/2008/layout/LinedList"/>
    <dgm:cxn modelId="{8C4F467F-C5F8-4BC7-98D0-F3D0BB1C7E0E}" type="presParOf" srcId="{200B6B0B-E9D5-4DAD-893F-32714CE1DA62}" destId="{D4CFAD0C-3819-45E0-860E-86BB5F1E462C}" srcOrd="1" destOrd="0" presId="urn:microsoft.com/office/officeart/2008/layout/LinedList"/>
    <dgm:cxn modelId="{241FE3A0-BD60-432E-B770-1724B3915840}" type="presParOf" srcId="{D5859464-15F3-4F3E-A9A5-79684D97AB2E}" destId="{6DAB29B8-21CC-4EB1-B6A0-F21C9C835C36}" srcOrd="6" destOrd="0" presId="urn:microsoft.com/office/officeart/2008/layout/LinedList"/>
    <dgm:cxn modelId="{1ADBFB63-FF14-4C64-9B2A-914BFE109E72}" type="presParOf" srcId="{D5859464-15F3-4F3E-A9A5-79684D97AB2E}" destId="{CB327C48-F5DB-4205-9635-F2D7ED66FD85}" srcOrd="7" destOrd="0" presId="urn:microsoft.com/office/officeart/2008/layout/LinedList"/>
    <dgm:cxn modelId="{3C3D9AA1-8A55-4562-81F2-A8DFEE2AACE2}" type="presParOf" srcId="{CB327C48-F5DB-4205-9635-F2D7ED66FD85}" destId="{DCA79AD8-E274-4390-A3C1-BA56973D9540}" srcOrd="0" destOrd="0" presId="urn:microsoft.com/office/officeart/2008/layout/LinedList"/>
    <dgm:cxn modelId="{3F9CC26D-3CB1-41A3-970B-301666606635}" type="presParOf" srcId="{CB327C48-F5DB-4205-9635-F2D7ED66FD85}" destId="{F7A3B13D-DC06-438D-9FCB-EAE5F0820B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454BB3-A36F-4E67-A83F-968DC907347A}"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EC0798E3-940B-4418-B779-1CDC4DF13C9D}">
      <dgm:prSet/>
      <dgm:spPr/>
      <dgm:t>
        <a:bodyPr/>
        <a:lstStyle/>
        <a:p>
          <a:r>
            <a:rPr lang="pt-BR" b="1"/>
            <a:t>1 – Princípio da identidade</a:t>
          </a:r>
          <a:endParaRPr lang="en-US"/>
        </a:p>
      </dgm:t>
    </dgm:pt>
    <dgm:pt modelId="{F5D11BF3-7B4B-41BF-ADF3-789E4B0DD863}" type="parTrans" cxnId="{78387D3A-06A1-4673-836A-85AF4BC76902}">
      <dgm:prSet/>
      <dgm:spPr/>
      <dgm:t>
        <a:bodyPr/>
        <a:lstStyle/>
        <a:p>
          <a:endParaRPr lang="en-US"/>
        </a:p>
      </dgm:t>
    </dgm:pt>
    <dgm:pt modelId="{81305643-D17E-4AA9-85BA-5B6622B25470}" type="sibTrans" cxnId="{78387D3A-06A1-4673-836A-85AF4BC76902}">
      <dgm:prSet/>
      <dgm:spPr/>
      <dgm:t>
        <a:bodyPr/>
        <a:lstStyle/>
        <a:p>
          <a:endParaRPr lang="en-US"/>
        </a:p>
      </dgm:t>
    </dgm:pt>
    <dgm:pt modelId="{5901F7E8-AD03-435D-B689-3A03BC8517FB}">
      <dgm:prSet/>
      <dgm:spPr/>
      <dgm:t>
        <a:bodyPr/>
        <a:lstStyle/>
        <a:p>
          <a:r>
            <a:rPr lang="pt-BR" i="1"/>
            <a:t>Uma proposição verdadeira é verdadeira; uma proposição falsa é falsa. </a:t>
          </a:r>
          <a:endParaRPr lang="en-US"/>
        </a:p>
      </dgm:t>
    </dgm:pt>
    <dgm:pt modelId="{8E87E8C2-3DAF-4A91-9B31-3D3E3472876B}" type="parTrans" cxnId="{253C806C-8462-4B22-9671-19A66CB43029}">
      <dgm:prSet/>
      <dgm:spPr/>
      <dgm:t>
        <a:bodyPr/>
        <a:lstStyle/>
        <a:p>
          <a:endParaRPr lang="en-US"/>
        </a:p>
      </dgm:t>
    </dgm:pt>
    <dgm:pt modelId="{C1FCD85A-BAB9-42EF-BE7F-FDCDB821E328}" type="sibTrans" cxnId="{253C806C-8462-4B22-9671-19A66CB43029}">
      <dgm:prSet/>
      <dgm:spPr/>
      <dgm:t>
        <a:bodyPr/>
        <a:lstStyle/>
        <a:p>
          <a:endParaRPr lang="en-US"/>
        </a:p>
      </dgm:t>
    </dgm:pt>
    <dgm:pt modelId="{E89CBE9B-6AC4-459E-9D58-124D5C87FCDA}">
      <dgm:prSet/>
      <dgm:spPr/>
      <dgm:t>
        <a:bodyPr/>
        <a:lstStyle/>
        <a:p>
          <a:r>
            <a:rPr lang="pt-BR" b="1" dirty="0"/>
            <a:t>2- Princípio da não-contradição:</a:t>
          </a:r>
          <a:endParaRPr lang="en-US" dirty="0"/>
        </a:p>
      </dgm:t>
    </dgm:pt>
    <dgm:pt modelId="{DFE7C2FF-3312-4EF6-86DC-25BC6E5B2023}" type="parTrans" cxnId="{2A1D64D3-1B1F-4C48-9AF4-226F1E52914A}">
      <dgm:prSet/>
      <dgm:spPr/>
      <dgm:t>
        <a:bodyPr/>
        <a:lstStyle/>
        <a:p>
          <a:endParaRPr lang="en-US"/>
        </a:p>
      </dgm:t>
    </dgm:pt>
    <dgm:pt modelId="{67564527-BC28-4603-9D5E-384B05B2D457}" type="sibTrans" cxnId="{2A1D64D3-1B1F-4C48-9AF4-226F1E52914A}">
      <dgm:prSet/>
      <dgm:spPr/>
      <dgm:t>
        <a:bodyPr/>
        <a:lstStyle/>
        <a:p>
          <a:endParaRPr lang="en-US"/>
        </a:p>
      </dgm:t>
    </dgm:pt>
    <dgm:pt modelId="{AA99000C-50DE-49F4-B9E2-56F69C811BCA}">
      <dgm:prSet/>
      <dgm:spPr/>
      <dgm:t>
        <a:bodyPr/>
        <a:lstStyle/>
        <a:p>
          <a:r>
            <a:rPr lang="pt-BR" i="1"/>
            <a:t>Uma proposição não pode ser verdadeira e falsa simultaneamente.</a:t>
          </a:r>
          <a:endParaRPr lang="en-US"/>
        </a:p>
      </dgm:t>
    </dgm:pt>
    <dgm:pt modelId="{153F6BCE-B7AA-4CB3-BA91-7D8EC402CBD4}" type="parTrans" cxnId="{9E6DD4DE-AD9B-4CC3-B85F-9DA9B74F2BD6}">
      <dgm:prSet/>
      <dgm:spPr/>
      <dgm:t>
        <a:bodyPr/>
        <a:lstStyle/>
        <a:p>
          <a:endParaRPr lang="en-US"/>
        </a:p>
      </dgm:t>
    </dgm:pt>
    <dgm:pt modelId="{713FBA9B-B53A-40D4-8629-45F83387505F}" type="sibTrans" cxnId="{9E6DD4DE-AD9B-4CC3-B85F-9DA9B74F2BD6}">
      <dgm:prSet/>
      <dgm:spPr/>
      <dgm:t>
        <a:bodyPr/>
        <a:lstStyle/>
        <a:p>
          <a:endParaRPr lang="en-US"/>
        </a:p>
      </dgm:t>
    </dgm:pt>
    <dgm:pt modelId="{8DCA99D3-A865-4C74-BF0C-801158055B68}">
      <dgm:prSet/>
      <dgm:spPr/>
      <dgm:t>
        <a:bodyPr/>
        <a:lstStyle/>
        <a:p>
          <a:r>
            <a:rPr lang="pt-BR" b="1"/>
            <a:t>3 – Princípio do Terceiro Excluído:</a:t>
          </a:r>
          <a:endParaRPr lang="en-US"/>
        </a:p>
      </dgm:t>
    </dgm:pt>
    <dgm:pt modelId="{C6387730-ADC9-4119-96AD-F9DE6D02E382}" type="parTrans" cxnId="{C7F55A56-8349-45F5-9726-CFB3E46C1B7D}">
      <dgm:prSet/>
      <dgm:spPr/>
      <dgm:t>
        <a:bodyPr/>
        <a:lstStyle/>
        <a:p>
          <a:endParaRPr lang="en-US"/>
        </a:p>
      </dgm:t>
    </dgm:pt>
    <dgm:pt modelId="{84F1DCE9-64DC-4184-86C2-0B7A246F7E29}" type="sibTrans" cxnId="{C7F55A56-8349-45F5-9726-CFB3E46C1B7D}">
      <dgm:prSet/>
      <dgm:spPr/>
      <dgm:t>
        <a:bodyPr/>
        <a:lstStyle/>
        <a:p>
          <a:endParaRPr lang="en-US"/>
        </a:p>
      </dgm:t>
    </dgm:pt>
    <dgm:pt modelId="{47C334FE-B7FB-4966-BBC1-B11C4C3A9CD3}">
      <dgm:prSet/>
      <dgm:spPr/>
      <dgm:t>
        <a:bodyPr/>
        <a:lstStyle/>
        <a:p>
          <a:r>
            <a:rPr lang="pt-BR" i="1"/>
            <a:t>Uma proposição ou será verdadeira, ou será falsa : não há outra possibilidade.</a:t>
          </a:r>
          <a:endParaRPr lang="en-US"/>
        </a:p>
      </dgm:t>
    </dgm:pt>
    <dgm:pt modelId="{52B25D33-B935-4717-BBDB-6763DCC4AEA6}" type="parTrans" cxnId="{FBD1235B-989E-4691-ACEE-41F1AB39BC6E}">
      <dgm:prSet/>
      <dgm:spPr/>
      <dgm:t>
        <a:bodyPr/>
        <a:lstStyle/>
        <a:p>
          <a:endParaRPr lang="en-US"/>
        </a:p>
      </dgm:t>
    </dgm:pt>
    <dgm:pt modelId="{713A7A3B-0FBA-4531-8BE5-EBB35FB02635}" type="sibTrans" cxnId="{FBD1235B-989E-4691-ACEE-41F1AB39BC6E}">
      <dgm:prSet/>
      <dgm:spPr/>
      <dgm:t>
        <a:bodyPr/>
        <a:lstStyle/>
        <a:p>
          <a:endParaRPr lang="en-US"/>
        </a:p>
      </dgm:t>
    </dgm:pt>
    <dgm:pt modelId="{3823E1BF-4C3F-4CA5-BDED-05714715D1DA}" type="pres">
      <dgm:prSet presAssocID="{08454BB3-A36F-4E67-A83F-968DC907347A}" presName="linear" presStyleCnt="0">
        <dgm:presLayoutVars>
          <dgm:animLvl val="lvl"/>
          <dgm:resizeHandles val="exact"/>
        </dgm:presLayoutVars>
      </dgm:prSet>
      <dgm:spPr/>
    </dgm:pt>
    <dgm:pt modelId="{FCB137EA-F1DE-4995-B858-E1FDD3584464}" type="pres">
      <dgm:prSet presAssocID="{EC0798E3-940B-4418-B779-1CDC4DF13C9D}" presName="parentText" presStyleLbl="node1" presStyleIdx="0" presStyleCnt="3">
        <dgm:presLayoutVars>
          <dgm:chMax val="0"/>
          <dgm:bulletEnabled val="1"/>
        </dgm:presLayoutVars>
      </dgm:prSet>
      <dgm:spPr/>
    </dgm:pt>
    <dgm:pt modelId="{E642FCC2-AE6A-400B-87E4-77F5E39A4C98}" type="pres">
      <dgm:prSet presAssocID="{EC0798E3-940B-4418-B779-1CDC4DF13C9D}" presName="childText" presStyleLbl="revTx" presStyleIdx="0" presStyleCnt="3">
        <dgm:presLayoutVars>
          <dgm:bulletEnabled val="1"/>
        </dgm:presLayoutVars>
      </dgm:prSet>
      <dgm:spPr/>
    </dgm:pt>
    <dgm:pt modelId="{AB695777-80B9-4FCF-B464-8A3A3F4B5FA3}" type="pres">
      <dgm:prSet presAssocID="{E89CBE9B-6AC4-459E-9D58-124D5C87FCDA}" presName="parentText" presStyleLbl="node1" presStyleIdx="1" presStyleCnt="3">
        <dgm:presLayoutVars>
          <dgm:chMax val="0"/>
          <dgm:bulletEnabled val="1"/>
        </dgm:presLayoutVars>
      </dgm:prSet>
      <dgm:spPr/>
    </dgm:pt>
    <dgm:pt modelId="{398F5B62-50CF-4FBC-BAD1-D071B34864A5}" type="pres">
      <dgm:prSet presAssocID="{E89CBE9B-6AC4-459E-9D58-124D5C87FCDA}" presName="childText" presStyleLbl="revTx" presStyleIdx="1" presStyleCnt="3">
        <dgm:presLayoutVars>
          <dgm:bulletEnabled val="1"/>
        </dgm:presLayoutVars>
      </dgm:prSet>
      <dgm:spPr/>
    </dgm:pt>
    <dgm:pt modelId="{25ADF643-9684-4286-BE9F-3488262E4818}" type="pres">
      <dgm:prSet presAssocID="{8DCA99D3-A865-4C74-BF0C-801158055B68}" presName="parentText" presStyleLbl="node1" presStyleIdx="2" presStyleCnt="3">
        <dgm:presLayoutVars>
          <dgm:chMax val="0"/>
          <dgm:bulletEnabled val="1"/>
        </dgm:presLayoutVars>
      </dgm:prSet>
      <dgm:spPr/>
    </dgm:pt>
    <dgm:pt modelId="{5BA02028-DB1C-4615-BBB8-F9E7419D084F}" type="pres">
      <dgm:prSet presAssocID="{8DCA99D3-A865-4C74-BF0C-801158055B68}" presName="childText" presStyleLbl="revTx" presStyleIdx="2" presStyleCnt="3">
        <dgm:presLayoutVars>
          <dgm:bulletEnabled val="1"/>
        </dgm:presLayoutVars>
      </dgm:prSet>
      <dgm:spPr/>
    </dgm:pt>
  </dgm:ptLst>
  <dgm:cxnLst>
    <dgm:cxn modelId="{627D9006-59DB-405A-A857-FC6F1FF298B1}" type="presOf" srcId="{8DCA99D3-A865-4C74-BF0C-801158055B68}" destId="{25ADF643-9684-4286-BE9F-3488262E4818}" srcOrd="0" destOrd="0" presId="urn:microsoft.com/office/officeart/2005/8/layout/vList2"/>
    <dgm:cxn modelId="{2DB63913-735D-4B7A-B977-1DC9F033DF30}" type="presOf" srcId="{E89CBE9B-6AC4-459E-9D58-124D5C87FCDA}" destId="{AB695777-80B9-4FCF-B464-8A3A3F4B5FA3}" srcOrd="0" destOrd="0" presId="urn:microsoft.com/office/officeart/2005/8/layout/vList2"/>
    <dgm:cxn modelId="{78387D3A-06A1-4673-836A-85AF4BC76902}" srcId="{08454BB3-A36F-4E67-A83F-968DC907347A}" destId="{EC0798E3-940B-4418-B779-1CDC4DF13C9D}" srcOrd="0" destOrd="0" parTransId="{F5D11BF3-7B4B-41BF-ADF3-789E4B0DD863}" sibTransId="{81305643-D17E-4AA9-85BA-5B6622B25470}"/>
    <dgm:cxn modelId="{1A26D33E-1663-4F1B-9B93-79F53AC5B8A0}" type="presOf" srcId="{47C334FE-B7FB-4966-BBC1-B11C4C3A9CD3}" destId="{5BA02028-DB1C-4615-BBB8-F9E7419D084F}" srcOrd="0" destOrd="0" presId="urn:microsoft.com/office/officeart/2005/8/layout/vList2"/>
    <dgm:cxn modelId="{FBD1235B-989E-4691-ACEE-41F1AB39BC6E}" srcId="{8DCA99D3-A865-4C74-BF0C-801158055B68}" destId="{47C334FE-B7FB-4966-BBC1-B11C4C3A9CD3}" srcOrd="0" destOrd="0" parTransId="{52B25D33-B935-4717-BBDB-6763DCC4AEA6}" sibTransId="{713A7A3B-0FBA-4531-8BE5-EBB35FB02635}"/>
    <dgm:cxn modelId="{A2AC0B60-BCF3-4924-890A-D6963AFBC302}" type="presOf" srcId="{08454BB3-A36F-4E67-A83F-968DC907347A}" destId="{3823E1BF-4C3F-4CA5-BDED-05714715D1DA}" srcOrd="0" destOrd="0" presId="urn:microsoft.com/office/officeart/2005/8/layout/vList2"/>
    <dgm:cxn modelId="{253C806C-8462-4B22-9671-19A66CB43029}" srcId="{EC0798E3-940B-4418-B779-1CDC4DF13C9D}" destId="{5901F7E8-AD03-435D-B689-3A03BC8517FB}" srcOrd="0" destOrd="0" parTransId="{8E87E8C2-3DAF-4A91-9B31-3D3E3472876B}" sibTransId="{C1FCD85A-BAB9-42EF-BE7F-FDCDB821E328}"/>
    <dgm:cxn modelId="{C535F571-39BC-43B3-9C68-358A4D18F758}" type="presOf" srcId="{5901F7E8-AD03-435D-B689-3A03BC8517FB}" destId="{E642FCC2-AE6A-400B-87E4-77F5E39A4C98}" srcOrd="0" destOrd="0" presId="urn:microsoft.com/office/officeart/2005/8/layout/vList2"/>
    <dgm:cxn modelId="{C7F55A56-8349-45F5-9726-CFB3E46C1B7D}" srcId="{08454BB3-A36F-4E67-A83F-968DC907347A}" destId="{8DCA99D3-A865-4C74-BF0C-801158055B68}" srcOrd="2" destOrd="0" parTransId="{C6387730-ADC9-4119-96AD-F9DE6D02E382}" sibTransId="{84F1DCE9-64DC-4184-86C2-0B7A246F7E29}"/>
    <dgm:cxn modelId="{63FE8191-F323-4BC9-A203-8D214CDA0056}" type="presOf" srcId="{AA99000C-50DE-49F4-B9E2-56F69C811BCA}" destId="{398F5B62-50CF-4FBC-BAD1-D071B34864A5}" srcOrd="0" destOrd="0" presId="urn:microsoft.com/office/officeart/2005/8/layout/vList2"/>
    <dgm:cxn modelId="{F30480B8-D190-4387-8755-0FBE14E8B702}" type="presOf" srcId="{EC0798E3-940B-4418-B779-1CDC4DF13C9D}" destId="{FCB137EA-F1DE-4995-B858-E1FDD3584464}" srcOrd="0" destOrd="0" presId="urn:microsoft.com/office/officeart/2005/8/layout/vList2"/>
    <dgm:cxn modelId="{2A1D64D3-1B1F-4C48-9AF4-226F1E52914A}" srcId="{08454BB3-A36F-4E67-A83F-968DC907347A}" destId="{E89CBE9B-6AC4-459E-9D58-124D5C87FCDA}" srcOrd="1" destOrd="0" parTransId="{DFE7C2FF-3312-4EF6-86DC-25BC6E5B2023}" sibTransId="{67564527-BC28-4603-9D5E-384B05B2D457}"/>
    <dgm:cxn modelId="{9E6DD4DE-AD9B-4CC3-B85F-9DA9B74F2BD6}" srcId="{E89CBE9B-6AC4-459E-9D58-124D5C87FCDA}" destId="{AA99000C-50DE-49F4-B9E2-56F69C811BCA}" srcOrd="0" destOrd="0" parTransId="{153F6BCE-B7AA-4CB3-BA91-7D8EC402CBD4}" sibTransId="{713FBA9B-B53A-40D4-8629-45F83387505F}"/>
    <dgm:cxn modelId="{ED21FF5F-2DF4-4E02-99FE-EB21F6ECB364}" type="presParOf" srcId="{3823E1BF-4C3F-4CA5-BDED-05714715D1DA}" destId="{FCB137EA-F1DE-4995-B858-E1FDD3584464}" srcOrd="0" destOrd="0" presId="urn:microsoft.com/office/officeart/2005/8/layout/vList2"/>
    <dgm:cxn modelId="{CBE8FF72-32D1-42E6-9E20-063A282700AE}" type="presParOf" srcId="{3823E1BF-4C3F-4CA5-BDED-05714715D1DA}" destId="{E642FCC2-AE6A-400B-87E4-77F5E39A4C98}" srcOrd="1" destOrd="0" presId="urn:microsoft.com/office/officeart/2005/8/layout/vList2"/>
    <dgm:cxn modelId="{09A81942-E5F5-4692-A1CF-3FB87FCBACB2}" type="presParOf" srcId="{3823E1BF-4C3F-4CA5-BDED-05714715D1DA}" destId="{AB695777-80B9-4FCF-B464-8A3A3F4B5FA3}" srcOrd="2" destOrd="0" presId="urn:microsoft.com/office/officeart/2005/8/layout/vList2"/>
    <dgm:cxn modelId="{4AF69A50-69D2-4F85-8B5D-88C31C5DC937}" type="presParOf" srcId="{3823E1BF-4C3F-4CA5-BDED-05714715D1DA}" destId="{398F5B62-50CF-4FBC-BAD1-D071B34864A5}" srcOrd="3" destOrd="0" presId="urn:microsoft.com/office/officeart/2005/8/layout/vList2"/>
    <dgm:cxn modelId="{54B59C9F-92C3-4D5D-9507-DB058C5D63EC}" type="presParOf" srcId="{3823E1BF-4C3F-4CA5-BDED-05714715D1DA}" destId="{25ADF643-9684-4286-BE9F-3488262E4818}" srcOrd="4" destOrd="0" presId="urn:microsoft.com/office/officeart/2005/8/layout/vList2"/>
    <dgm:cxn modelId="{23FB98C8-0E3A-4EB9-9CB4-E5D41DD6CB1E}" type="presParOf" srcId="{3823E1BF-4C3F-4CA5-BDED-05714715D1DA}" destId="{5BA02028-DB1C-4615-BBB8-F9E7419D084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8CFD1-7FAD-4E89-AD65-693F3677A021}">
      <dsp:nvSpPr>
        <dsp:cNvPr id="0" name=""/>
        <dsp:cNvSpPr/>
      </dsp:nvSpPr>
      <dsp:spPr>
        <a:xfrm>
          <a:off x="0" y="1654"/>
          <a:ext cx="9628632" cy="838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C68F-E295-4426-86A6-E85750C69DAC}">
      <dsp:nvSpPr>
        <dsp:cNvPr id="0" name=""/>
        <dsp:cNvSpPr/>
      </dsp:nvSpPr>
      <dsp:spPr>
        <a:xfrm>
          <a:off x="253648" y="190318"/>
          <a:ext cx="461178" cy="4611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1CCE1-D5BD-4FFE-A016-7A9773402B16}">
      <dsp:nvSpPr>
        <dsp:cNvPr id="0" name=""/>
        <dsp:cNvSpPr/>
      </dsp:nvSpPr>
      <dsp:spPr>
        <a:xfrm>
          <a:off x="968474" y="1654"/>
          <a:ext cx="8660157" cy="83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2" tIns="88742" rIns="88742" bIns="88742" numCol="1" spcCol="1270" anchor="ctr" anchorCtr="0">
          <a:noAutofit/>
        </a:bodyPr>
        <a:lstStyle/>
        <a:p>
          <a:pPr marL="0" lvl="0" indent="0" algn="l" defTabSz="977900">
            <a:lnSpc>
              <a:spcPct val="90000"/>
            </a:lnSpc>
            <a:spcBef>
              <a:spcPct val="0"/>
            </a:spcBef>
            <a:spcAft>
              <a:spcPct val="35000"/>
            </a:spcAft>
            <a:buNone/>
          </a:pPr>
          <a:r>
            <a:rPr lang="pt-BR" sz="2200" kern="1200"/>
            <a:t>Assim, temos:</a:t>
          </a:r>
          <a:endParaRPr lang="en-US" sz="2200" kern="1200"/>
        </a:p>
      </dsp:txBody>
      <dsp:txXfrm>
        <a:off x="968474" y="1654"/>
        <a:ext cx="8660157" cy="838506"/>
      </dsp:txXfrm>
    </dsp:sp>
    <dsp:sp modelId="{911F831C-6C69-493D-9154-1F375B7BD946}">
      <dsp:nvSpPr>
        <dsp:cNvPr id="0" name=""/>
        <dsp:cNvSpPr/>
      </dsp:nvSpPr>
      <dsp:spPr>
        <a:xfrm>
          <a:off x="0" y="1049787"/>
          <a:ext cx="9628632" cy="838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ABBF0-8C95-406A-9AE3-CF99F536C946}">
      <dsp:nvSpPr>
        <dsp:cNvPr id="0" name=""/>
        <dsp:cNvSpPr/>
      </dsp:nvSpPr>
      <dsp:spPr>
        <a:xfrm>
          <a:off x="253648" y="1238450"/>
          <a:ext cx="461178" cy="4611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67B46D-94F9-436B-AFDE-51A08B9EEAF5}">
      <dsp:nvSpPr>
        <dsp:cNvPr id="0" name=""/>
        <dsp:cNvSpPr/>
      </dsp:nvSpPr>
      <dsp:spPr>
        <a:xfrm>
          <a:off x="968474" y="1049787"/>
          <a:ext cx="8660157" cy="83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2" tIns="88742" rIns="88742" bIns="88742" numCol="1" spcCol="1270" anchor="ctr" anchorCtr="0">
          <a:noAutofit/>
        </a:bodyPr>
        <a:lstStyle/>
        <a:p>
          <a:pPr marL="0" lvl="0" indent="0" algn="l" defTabSz="977900">
            <a:lnSpc>
              <a:spcPct val="90000"/>
            </a:lnSpc>
            <a:spcBef>
              <a:spcPct val="0"/>
            </a:spcBef>
            <a:spcAft>
              <a:spcPct val="35000"/>
            </a:spcAft>
            <a:buNone/>
          </a:pPr>
          <a:r>
            <a:rPr lang="pt-BR" sz="2200" b="1" kern="1200"/>
            <a:t>a) </a:t>
          </a:r>
          <a:r>
            <a:rPr lang="pt-BR" sz="2200" i="1" kern="1200"/>
            <a:t>“O Curso Pré-Fiscal fica em São Paulo” </a:t>
          </a:r>
          <a:r>
            <a:rPr lang="pt-BR" sz="2200" kern="1200"/>
            <a:t>é um proposição verdadeira.</a:t>
          </a:r>
          <a:endParaRPr lang="en-US" sz="2200" kern="1200"/>
        </a:p>
      </dsp:txBody>
      <dsp:txXfrm>
        <a:off x="968474" y="1049787"/>
        <a:ext cx="8660157" cy="838506"/>
      </dsp:txXfrm>
    </dsp:sp>
    <dsp:sp modelId="{92C71AD8-0509-46EE-BF81-252CCD21F1B9}">
      <dsp:nvSpPr>
        <dsp:cNvPr id="0" name=""/>
        <dsp:cNvSpPr/>
      </dsp:nvSpPr>
      <dsp:spPr>
        <a:xfrm>
          <a:off x="0" y="2097919"/>
          <a:ext cx="9628632" cy="838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49B25-6504-432F-8FFA-12514230EDF3}">
      <dsp:nvSpPr>
        <dsp:cNvPr id="0" name=""/>
        <dsp:cNvSpPr/>
      </dsp:nvSpPr>
      <dsp:spPr>
        <a:xfrm>
          <a:off x="253648" y="2286583"/>
          <a:ext cx="461178" cy="4611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3C07E0-BA1B-42E5-A619-C72EFB54356F}">
      <dsp:nvSpPr>
        <dsp:cNvPr id="0" name=""/>
        <dsp:cNvSpPr/>
      </dsp:nvSpPr>
      <dsp:spPr>
        <a:xfrm>
          <a:off x="968474" y="2097919"/>
          <a:ext cx="8660157" cy="83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2" tIns="88742" rIns="88742" bIns="88742" numCol="1" spcCol="1270" anchor="ctr" anchorCtr="0">
          <a:noAutofit/>
        </a:bodyPr>
        <a:lstStyle/>
        <a:p>
          <a:pPr marL="0" lvl="0" indent="0" algn="l" defTabSz="977900">
            <a:lnSpc>
              <a:spcPct val="90000"/>
            </a:lnSpc>
            <a:spcBef>
              <a:spcPct val="0"/>
            </a:spcBef>
            <a:spcAft>
              <a:spcPct val="35000"/>
            </a:spcAft>
            <a:buNone/>
          </a:pPr>
          <a:r>
            <a:rPr lang="pt-BR" sz="2200" b="1" kern="1200"/>
            <a:t>b) </a:t>
          </a:r>
          <a:r>
            <a:rPr lang="pt-BR" sz="2200" i="1" kern="1200"/>
            <a:t>“O Brasil é um País da América do Sul” </a:t>
          </a:r>
          <a:r>
            <a:rPr lang="pt-BR" sz="2200" kern="1200"/>
            <a:t>é uma proposição verdadeira.</a:t>
          </a:r>
          <a:endParaRPr lang="en-US" sz="2200" kern="1200"/>
        </a:p>
      </dsp:txBody>
      <dsp:txXfrm>
        <a:off x="968474" y="2097919"/>
        <a:ext cx="8660157" cy="838506"/>
      </dsp:txXfrm>
    </dsp:sp>
    <dsp:sp modelId="{9B95CB66-44DB-4DED-ADEB-84D77C764814}">
      <dsp:nvSpPr>
        <dsp:cNvPr id="0" name=""/>
        <dsp:cNvSpPr/>
      </dsp:nvSpPr>
      <dsp:spPr>
        <a:xfrm>
          <a:off x="0" y="3146052"/>
          <a:ext cx="9628632" cy="8385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E429D-E601-4C81-8952-1EB95DF7123F}">
      <dsp:nvSpPr>
        <dsp:cNvPr id="0" name=""/>
        <dsp:cNvSpPr/>
      </dsp:nvSpPr>
      <dsp:spPr>
        <a:xfrm>
          <a:off x="253648" y="3334716"/>
          <a:ext cx="461178" cy="4611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D3F2E-CCA7-4EE0-824E-BBF520A901C1}">
      <dsp:nvSpPr>
        <dsp:cNvPr id="0" name=""/>
        <dsp:cNvSpPr/>
      </dsp:nvSpPr>
      <dsp:spPr>
        <a:xfrm>
          <a:off x="968474" y="3146052"/>
          <a:ext cx="8660157" cy="83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2" tIns="88742" rIns="88742" bIns="88742" numCol="1" spcCol="1270" anchor="ctr" anchorCtr="0">
          <a:noAutofit/>
        </a:bodyPr>
        <a:lstStyle/>
        <a:p>
          <a:pPr marL="0" lvl="0" indent="0" algn="l" defTabSz="977900">
            <a:lnSpc>
              <a:spcPct val="90000"/>
            </a:lnSpc>
            <a:spcBef>
              <a:spcPct val="0"/>
            </a:spcBef>
            <a:spcAft>
              <a:spcPct val="35000"/>
            </a:spcAft>
            <a:buNone/>
          </a:pPr>
          <a:r>
            <a:rPr lang="pt-BR" sz="2200" b="1" kern="1200"/>
            <a:t>c) </a:t>
          </a:r>
          <a:r>
            <a:rPr lang="pt-BR" sz="2200" i="1" kern="1200"/>
            <a:t>“</a:t>
          </a:r>
          <a:r>
            <a:rPr lang="pt-BR" sz="2200" kern="1200"/>
            <a:t>A Bahia é um estado do sul do Brasil</a:t>
          </a:r>
          <a:r>
            <a:rPr lang="pt-BR" sz="2200" i="1" kern="1200"/>
            <a:t>”</a:t>
          </a:r>
          <a:r>
            <a:rPr lang="pt-BR" sz="2200" kern="1200"/>
            <a:t>, é uma proposição falsa.</a:t>
          </a:r>
          <a:endParaRPr lang="en-US" sz="2200" kern="1200"/>
        </a:p>
      </dsp:txBody>
      <dsp:txXfrm>
        <a:off x="968474" y="3146052"/>
        <a:ext cx="8660157" cy="838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93806-A30E-4A4B-829A-A37BD0E0E7D9}">
      <dsp:nvSpPr>
        <dsp:cNvPr id="0" name=""/>
        <dsp:cNvSpPr/>
      </dsp:nvSpPr>
      <dsp:spPr>
        <a:xfrm>
          <a:off x="0" y="0"/>
          <a:ext cx="11297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E5C72BF-095A-42E5-AB70-F7718901A206}">
      <dsp:nvSpPr>
        <dsp:cNvPr id="0" name=""/>
        <dsp:cNvSpPr/>
      </dsp:nvSpPr>
      <dsp:spPr>
        <a:xfrm>
          <a:off x="0" y="0"/>
          <a:ext cx="11297265" cy="12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pt-BR" sz="3400" b="1" u="sng" kern="1200"/>
            <a:t>O que não é uma Proposição?</a:t>
          </a:r>
          <a:endParaRPr lang="en-US" sz="3400" kern="1200"/>
        </a:p>
      </dsp:txBody>
      <dsp:txXfrm>
        <a:off x="0" y="0"/>
        <a:ext cx="11297265" cy="1231576"/>
      </dsp:txXfrm>
    </dsp:sp>
    <dsp:sp modelId="{11C1FF82-10CC-4435-9D53-B9B46F58BC5C}">
      <dsp:nvSpPr>
        <dsp:cNvPr id="0" name=""/>
        <dsp:cNvSpPr/>
      </dsp:nvSpPr>
      <dsp:spPr>
        <a:xfrm>
          <a:off x="0" y="1231576"/>
          <a:ext cx="11297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CC8470C-EB4C-4B09-B2A1-483320B4ABA9}">
      <dsp:nvSpPr>
        <dsp:cNvPr id="0" name=""/>
        <dsp:cNvSpPr/>
      </dsp:nvSpPr>
      <dsp:spPr>
        <a:xfrm>
          <a:off x="0" y="1231576"/>
          <a:ext cx="11297265" cy="12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pt-BR" sz="3400" b="1" kern="1200"/>
            <a:t>Sentenças exclamativas:</a:t>
          </a:r>
          <a:r>
            <a:rPr lang="pt-BR" sz="3400" kern="1200"/>
            <a:t> </a:t>
          </a:r>
          <a:r>
            <a:rPr lang="pt-BR" sz="3400" i="1" kern="1200"/>
            <a:t>“Caramba!”, “Feliz aniversário!”, “Feliz Ano Novo!”.</a:t>
          </a:r>
          <a:endParaRPr lang="en-US" sz="3400" kern="1200"/>
        </a:p>
      </dsp:txBody>
      <dsp:txXfrm>
        <a:off x="0" y="1231576"/>
        <a:ext cx="11297265" cy="1231576"/>
      </dsp:txXfrm>
    </dsp:sp>
    <dsp:sp modelId="{77E5CAF0-B950-4784-993E-D0712149CA06}">
      <dsp:nvSpPr>
        <dsp:cNvPr id="0" name=""/>
        <dsp:cNvSpPr/>
      </dsp:nvSpPr>
      <dsp:spPr>
        <a:xfrm>
          <a:off x="0" y="2463152"/>
          <a:ext cx="11297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606082-2DFF-4464-9874-E2174B0D629C}">
      <dsp:nvSpPr>
        <dsp:cNvPr id="0" name=""/>
        <dsp:cNvSpPr/>
      </dsp:nvSpPr>
      <dsp:spPr>
        <a:xfrm>
          <a:off x="0" y="2463152"/>
          <a:ext cx="11297265" cy="12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pt-BR" sz="3400" b="1" kern="1200"/>
            <a:t>Sentenças interrogativas:</a:t>
          </a:r>
          <a:r>
            <a:rPr lang="pt-BR" sz="3400" kern="1200"/>
            <a:t> </a:t>
          </a:r>
          <a:r>
            <a:rPr lang="pt-BR" sz="3400" i="1" kern="1200"/>
            <a:t>“Como é seu nome?”, “O jogo saiu de quanto?”</a:t>
          </a:r>
          <a:endParaRPr lang="en-US" sz="3400" kern="1200"/>
        </a:p>
      </dsp:txBody>
      <dsp:txXfrm>
        <a:off x="0" y="2463152"/>
        <a:ext cx="11297265" cy="1231576"/>
      </dsp:txXfrm>
    </dsp:sp>
    <dsp:sp modelId="{6DAB29B8-21CC-4EB1-B6A0-F21C9C835C36}">
      <dsp:nvSpPr>
        <dsp:cNvPr id="0" name=""/>
        <dsp:cNvSpPr/>
      </dsp:nvSpPr>
      <dsp:spPr>
        <a:xfrm>
          <a:off x="0" y="3694728"/>
          <a:ext cx="11297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CA79AD8-E274-4390-A3C1-BA56973D9540}">
      <dsp:nvSpPr>
        <dsp:cNvPr id="0" name=""/>
        <dsp:cNvSpPr/>
      </dsp:nvSpPr>
      <dsp:spPr>
        <a:xfrm>
          <a:off x="0" y="3694728"/>
          <a:ext cx="11297265" cy="123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pt-BR" sz="3400" b="1" kern="1200"/>
            <a:t>Sentenças imperativas:</a:t>
          </a:r>
          <a:r>
            <a:rPr lang="pt-BR" sz="3400" kern="1200"/>
            <a:t> </a:t>
          </a:r>
          <a:r>
            <a:rPr lang="pt-BR" sz="3400" i="1" kern="1200"/>
            <a:t>“Estude mais”, “Leia aquele livro”.</a:t>
          </a:r>
          <a:endParaRPr lang="en-US" sz="3400" kern="1200"/>
        </a:p>
      </dsp:txBody>
      <dsp:txXfrm>
        <a:off x="0" y="3694728"/>
        <a:ext cx="11297265" cy="1231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37EA-F1DE-4995-B858-E1FDD3584464}">
      <dsp:nvSpPr>
        <dsp:cNvPr id="0" name=""/>
        <dsp:cNvSpPr/>
      </dsp:nvSpPr>
      <dsp:spPr>
        <a:xfrm>
          <a:off x="0" y="104500"/>
          <a:ext cx="11238271" cy="8634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1" kern="1200"/>
            <a:t>1 – Princípio da identidade</a:t>
          </a:r>
          <a:endParaRPr lang="en-US" sz="3600" kern="1200"/>
        </a:p>
      </dsp:txBody>
      <dsp:txXfrm>
        <a:off x="42151" y="146651"/>
        <a:ext cx="11153969" cy="779158"/>
      </dsp:txXfrm>
    </dsp:sp>
    <dsp:sp modelId="{E642FCC2-AE6A-400B-87E4-77F5E39A4C98}">
      <dsp:nvSpPr>
        <dsp:cNvPr id="0" name=""/>
        <dsp:cNvSpPr/>
      </dsp:nvSpPr>
      <dsp:spPr>
        <a:xfrm>
          <a:off x="0" y="967960"/>
          <a:ext cx="11238271"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815"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pt-BR" sz="2800" i="1" kern="1200"/>
            <a:t>Uma proposição verdadeira é verdadeira; uma proposição falsa é falsa. </a:t>
          </a:r>
          <a:endParaRPr lang="en-US" sz="2800" kern="1200"/>
        </a:p>
      </dsp:txBody>
      <dsp:txXfrm>
        <a:off x="0" y="967960"/>
        <a:ext cx="11238271" cy="596160"/>
      </dsp:txXfrm>
    </dsp:sp>
    <dsp:sp modelId="{AB695777-80B9-4FCF-B464-8A3A3F4B5FA3}">
      <dsp:nvSpPr>
        <dsp:cNvPr id="0" name=""/>
        <dsp:cNvSpPr/>
      </dsp:nvSpPr>
      <dsp:spPr>
        <a:xfrm>
          <a:off x="0" y="1564120"/>
          <a:ext cx="11238271" cy="8634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1" kern="1200" dirty="0"/>
            <a:t>2- Princípio da não-contradição:</a:t>
          </a:r>
          <a:endParaRPr lang="en-US" sz="3600" kern="1200" dirty="0"/>
        </a:p>
      </dsp:txBody>
      <dsp:txXfrm>
        <a:off x="42151" y="1606271"/>
        <a:ext cx="11153969" cy="779158"/>
      </dsp:txXfrm>
    </dsp:sp>
    <dsp:sp modelId="{398F5B62-50CF-4FBC-BAD1-D071B34864A5}">
      <dsp:nvSpPr>
        <dsp:cNvPr id="0" name=""/>
        <dsp:cNvSpPr/>
      </dsp:nvSpPr>
      <dsp:spPr>
        <a:xfrm>
          <a:off x="0" y="2427580"/>
          <a:ext cx="11238271"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815"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pt-BR" sz="2800" i="1" kern="1200"/>
            <a:t>Uma proposição não pode ser verdadeira e falsa simultaneamente.</a:t>
          </a:r>
          <a:endParaRPr lang="en-US" sz="2800" kern="1200"/>
        </a:p>
      </dsp:txBody>
      <dsp:txXfrm>
        <a:off x="0" y="2427580"/>
        <a:ext cx="11238271" cy="596160"/>
      </dsp:txXfrm>
    </dsp:sp>
    <dsp:sp modelId="{25ADF643-9684-4286-BE9F-3488262E4818}">
      <dsp:nvSpPr>
        <dsp:cNvPr id="0" name=""/>
        <dsp:cNvSpPr/>
      </dsp:nvSpPr>
      <dsp:spPr>
        <a:xfrm>
          <a:off x="0" y="3023740"/>
          <a:ext cx="11238271" cy="8634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1" kern="1200"/>
            <a:t>3 – Princípio do Terceiro Excluído:</a:t>
          </a:r>
          <a:endParaRPr lang="en-US" sz="3600" kern="1200"/>
        </a:p>
      </dsp:txBody>
      <dsp:txXfrm>
        <a:off x="42151" y="3065891"/>
        <a:ext cx="11153969" cy="779158"/>
      </dsp:txXfrm>
    </dsp:sp>
    <dsp:sp modelId="{5BA02028-DB1C-4615-BBB8-F9E7419D084F}">
      <dsp:nvSpPr>
        <dsp:cNvPr id="0" name=""/>
        <dsp:cNvSpPr/>
      </dsp:nvSpPr>
      <dsp:spPr>
        <a:xfrm>
          <a:off x="0" y="3887201"/>
          <a:ext cx="11238271" cy="875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815"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pt-BR" sz="2800" i="1" kern="1200"/>
            <a:t>Uma proposição ou será verdadeira, ou será falsa : não há outra possibilidade.</a:t>
          </a:r>
          <a:endParaRPr lang="en-US" sz="2800" kern="1200"/>
        </a:p>
      </dsp:txBody>
      <dsp:txXfrm>
        <a:off x="0" y="3887201"/>
        <a:ext cx="11238271" cy="8756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97C705-0B27-4B2C-A0B6-2F37F60E2345}" type="datetime1">
              <a:rPr lang="pt-BR" smtClean="0"/>
              <a:t>25/08/2025</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pt-BR" smtClean="0"/>
              <a:t>‹nº›</a:t>
            </a:fld>
            <a:endParaRPr lang="pt-BR"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C16C76-3268-419C-9ACB-698BE449BC17}" type="datetime1">
              <a:rPr lang="pt-BR" smtClean="0"/>
              <a:t>25/08/2025</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pt-BR" smtClean="0"/>
              <a:t>‹nº›</a:t>
            </a:fld>
            <a:endParaRPr lang="pt-BR"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a:t>
            </a:fld>
            <a:endParaRPr lang="pt-BR" dirty="0"/>
          </a:p>
        </p:txBody>
      </p:sp>
    </p:spTree>
    <p:extLst>
      <p:ext uri="{BB962C8B-B14F-4D97-AF65-F5344CB8AC3E}">
        <p14:creationId xmlns:p14="http://schemas.microsoft.com/office/powerpoint/2010/main" val="294867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B729F29F-B129-E6D9-FD47-073475AF89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A772A586-C9E6-437B-AA84-3F79AE59C24A}" type="slidenum">
              <a:rPr lang="pt-BR" altLang="pt-BR">
                <a:latin typeface="Times New Roman" panose="02020603050405020304" pitchFamily="18" charset="0"/>
              </a:rPr>
              <a:pPr eaLnBrk="1" hangingPunct="1">
                <a:buFont typeface="Times New Roman" panose="02020603050405020304" pitchFamily="18" charset="0"/>
                <a:buNone/>
              </a:pPr>
              <a:t>43</a:t>
            </a:fld>
            <a:endParaRPr lang="pt-BR" altLang="pt-BR">
              <a:latin typeface="Times New Roman" panose="02020603050405020304" pitchFamily="18" charset="0"/>
            </a:endParaRPr>
          </a:p>
        </p:txBody>
      </p:sp>
      <p:sp>
        <p:nvSpPr>
          <p:cNvPr id="46083" name="Rectangle 1">
            <a:extLst>
              <a:ext uri="{FF2B5EF4-FFF2-40B4-BE49-F238E27FC236}">
                <a16:creationId xmlns:a16="http://schemas.microsoft.com/office/drawing/2014/main" id="{C9ED3C0F-0207-A765-248C-2F8821038AE0}"/>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6084" name="Rectangle 2">
            <a:extLst>
              <a:ext uri="{FF2B5EF4-FFF2-40B4-BE49-F238E27FC236}">
                <a16:creationId xmlns:a16="http://schemas.microsoft.com/office/drawing/2014/main" id="{6EC5D42D-F1A9-EB4B-8E80-4AFF3020E0F0}"/>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A77E5101-4CBA-2F8E-76FC-B0CF751D15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2EAF2476-EF66-4B3E-BC17-73C1E166F7EA}" type="slidenum">
              <a:rPr lang="pt-BR" altLang="pt-BR">
                <a:latin typeface="Times New Roman" panose="02020603050405020304" pitchFamily="18" charset="0"/>
              </a:rPr>
              <a:pPr eaLnBrk="1" hangingPunct="1">
                <a:buFont typeface="Times New Roman" panose="02020603050405020304" pitchFamily="18" charset="0"/>
                <a:buNone/>
              </a:pPr>
              <a:t>4</a:t>
            </a:fld>
            <a:endParaRPr lang="pt-BR" altLang="pt-BR">
              <a:latin typeface="Times New Roman" panose="02020603050405020304" pitchFamily="18" charset="0"/>
            </a:endParaRPr>
          </a:p>
        </p:txBody>
      </p:sp>
      <p:sp>
        <p:nvSpPr>
          <p:cNvPr id="35843" name="Rectangle 1">
            <a:extLst>
              <a:ext uri="{FF2B5EF4-FFF2-40B4-BE49-F238E27FC236}">
                <a16:creationId xmlns:a16="http://schemas.microsoft.com/office/drawing/2014/main" id="{A233B1D8-B790-1715-1D7C-A57D68BF53D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5844" name="Rectangle 2">
            <a:extLst>
              <a:ext uri="{FF2B5EF4-FFF2-40B4-BE49-F238E27FC236}">
                <a16:creationId xmlns:a16="http://schemas.microsoft.com/office/drawing/2014/main" id="{5F685AF0-6308-0E69-62D0-5906D7200393}"/>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3631735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85A6084D-E7DF-013B-45E8-6D3B5109EC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6BE8FEE8-D2E5-48DA-B416-77B2E7CED14A}" type="slidenum">
              <a:rPr lang="pt-BR" altLang="pt-BR">
                <a:latin typeface="Times New Roman" panose="02020603050405020304" pitchFamily="18" charset="0"/>
              </a:rPr>
              <a:pPr eaLnBrk="1" hangingPunct="1">
                <a:buFont typeface="Times New Roman" panose="02020603050405020304" pitchFamily="18" charset="0"/>
                <a:buNone/>
              </a:pPr>
              <a:t>5</a:t>
            </a:fld>
            <a:endParaRPr lang="pt-BR" altLang="pt-BR">
              <a:latin typeface="Times New Roman" panose="02020603050405020304" pitchFamily="18" charset="0"/>
            </a:endParaRPr>
          </a:p>
        </p:txBody>
      </p:sp>
      <p:sp>
        <p:nvSpPr>
          <p:cNvPr id="36867" name="Rectangle 1">
            <a:extLst>
              <a:ext uri="{FF2B5EF4-FFF2-40B4-BE49-F238E27FC236}">
                <a16:creationId xmlns:a16="http://schemas.microsoft.com/office/drawing/2014/main" id="{37606568-0E08-BAF6-DA03-5E507159C858}"/>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6868" name="Rectangle 2">
            <a:extLst>
              <a:ext uri="{FF2B5EF4-FFF2-40B4-BE49-F238E27FC236}">
                <a16:creationId xmlns:a16="http://schemas.microsoft.com/office/drawing/2014/main" id="{A28E9D58-6B82-48D1-8EAF-618731DFCFEE}"/>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268988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0F262DF5-4D88-FD29-9FFD-00D2A5FFAE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8A8B623B-E2AB-4F71-AC2F-9D3B87D59D68}" type="slidenum">
              <a:rPr lang="pt-BR" altLang="pt-BR">
                <a:latin typeface="Times New Roman" panose="02020603050405020304" pitchFamily="18" charset="0"/>
              </a:rPr>
              <a:pPr eaLnBrk="1" hangingPunct="1">
                <a:buFont typeface="Times New Roman" panose="02020603050405020304" pitchFamily="18" charset="0"/>
                <a:buNone/>
              </a:pPr>
              <a:t>6</a:t>
            </a:fld>
            <a:endParaRPr lang="pt-BR" altLang="pt-BR">
              <a:latin typeface="Times New Roman" panose="02020603050405020304" pitchFamily="18" charset="0"/>
            </a:endParaRPr>
          </a:p>
        </p:txBody>
      </p:sp>
      <p:sp>
        <p:nvSpPr>
          <p:cNvPr id="37891" name="Rectangle 1">
            <a:extLst>
              <a:ext uri="{FF2B5EF4-FFF2-40B4-BE49-F238E27FC236}">
                <a16:creationId xmlns:a16="http://schemas.microsoft.com/office/drawing/2014/main" id="{5BEF9366-BED4-4B0C-E8B4-CB134B43B3D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7892" name="Rectangle 2">
            <a:extLst>
              <a:ext uri="{FF2B5EF4-FFF2-40B4-BE49-F238E27FC236}">
                <a16:creationId xmlns:a16="http://schemas.microsoft.com/office/drawing/2014/main" id="{6117A418-C0B1-EB3E-F6A1-E2918882E5B1}"/>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273398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D5B80A6-2402-C288-17F4-C5067367E5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A1169030-298E-44DF-B84E-59E3D6BB9B1C}" type="slidenum">
              <a:rPr lang="pt-BR" altLang="pt-BR">
                <a:latin typeface="Times New Roman" panose="02020603050405020304" pitchFamily="18" charset="0"/>
              </a:rPr>
              <a:pPr eaLnBrk="1" hangingPunct="1">
                <a:buFont typeface="Times New Roman" panose="02020603050405020304" pitchFamily="18" charset="0"/>
                <a:buNone/>
              </a:pPr>
              <a:t>7</a:t>
            </a:fld>
            <a:endParaRPr lang="pt-BR" altLang="pt-BR">
              <a:latin typeface="Times New Roman" panose="02020603050405020304" pitchFamily="18" charset="0"/>
            </a:endParaRPr>
          </a:p>
        </p:txBody>
      </p:sp>
      <p:sp>
        <p:nvSpPr>
          <p:cNvPr id="38915" name="Rectangle 1">
            <a:extLst>
              <a:ext uri="{FF2B5EF4-FFF2-40B4-BE49-F238E27FC236}">
                <a16:creationId xmlns:a16="http://schemas.microsoft.com/office/drawing/2014/main" id="{66CFE733-41F3-CBFF-6286-7FA3F955FDA9}"/>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8916" name="Rectangle 2">
            <a:extLst>
              <a:ext uri="{FF2B5EF4-FFF2-40B4-BE49-F238E27FC236}">
                <a16:creationId xmlns:a16="http://schemas.microsoft.com/office/drawing/2014/main" id="{C2C3FA4C-5EC1-1A76-1491-10D4D52B1115}"/>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233881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4EA0EF7-D7D6-F504-3339-B8368AEDE5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7F2DDF87-3DEF-41A3-9232-B1D26C767E24}" type="slidenum">
              <a:rPr lang="pt-BR" altLang="pt-BR">
                <a:latin typeface="Times New Roman" panose="02020603050405020304" pitchFamily="18" charset="0"/>
              </a:rPr>
              <a:pPr eaLnBrk="1" hangingPunct="1">
                <a:buFont typeface="Times New Roman" panose="02020603050405020304" pitchFamily="18" charset="0"/>
                <a:buNone/>
              </a:pPr>
              <a:t>8</a:t>
            </a:fld>
            <a:endParaRPr lang="pt-BR" altLang="pt-BR">
              <a:latin typeface="Times New Roman" panose="02020603050405020304" pitchFamily="18" charset="0"/>
            </a:endParaRPr>
          </a:p>
        </p:txBody>
      </p:sp>
      <p:sp>
        <p:nvSpPr>
          <p:cNvPr id="39939" name="Rectangle 1">
            <a:extLst>
              <a:ext uri="{FF2B5EF4-FFF2-40B4-BE49-F238E27FC236}">
                <a16:creationId xmlns:a16="http://schemas.microsoft.com/office/drawing/2014/main" id="{91AD262C-1FB7-E094-1B4C-2FDFF797F9F3}"/>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9940" name="Rectangle 2">
            <a:extLst>
              <a:ext uri="{FF2B5EF4-FFF2-40B4-BE49-F238E27FC236}">
                <a16:creationId xmlns:a16="http://schemas.microsoft.com/office/drawing/2014/main" id="{B5D9C306-8323-5A8D-AD6B-9D50FC8C6CD5}"/>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242262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667CC6D-31FC-A7D5-1750-CF6DFA0BDF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FFD2F00E-41C4-46FA-AAC8-BD22C3F1BC39}" type="slidenum">
              <a:rPr lang="pt-BR" altLang="pt-BR">
                <a:latin typeface="Times New Roman" panose="02020603050405020304" pitchFamily="18" charset="0"/>
              </a:rPr>
              <a:pPr eaLnBrk="1" hangingPunct="1">
                <a:buFont typeface="Times New Roman" panose="02020603050405020304" pitchFamily="18" charset="0"/>
                <a:buNone/>
              </a:pPr>
              <a:t>9</a:t>
            </a:fld>
            <a:endParaRPr lang="pt-BR" altLang="pt-BR">
              <a:latin typeface="Times New Roman" panose="02020603050405020304" pitchFamily="18" charset="0"/>
            </a:endParaRPr>
          </a:p>
        </p:txBody>
      </p:sp>
      <p:sp>
        <p:nvSpPr>
          <p:cNvPr id="40963" name="Rectangle 1">
            <a:extLst>
              <a:ext uri="{FF2B5EF4-FFF2-40B4-BE49-F238E27FC236}">
                <a16:creationId xmlns:a16="http://schemas.microsoft.com/office/drawing/2014/main" id="{3513BE5B-93CD-0A3A-5C37-75253034C3A9}"/>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0964" name="Rectangle 2">
            <a:extLst>
              <a:ext uri="{FF2B5EF4-FFF2-40B4-BE49-F238E27FC236}">
                <a16:creationId xmlns:a16="http://schemas.microsoft.com/office/drawing/2014/main" id="{D5BCDB62-1B0B-334E-24ED-9302BE6C361A}"/>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173741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8471BD4-91A6-547B-2EF5-5B86A039BE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E3AF2AD8-7EF8-4DB4-B17A-ED131484C1A3}" type="slidenum">
              <a:rPr lang="pt-BR" altLang="pt-BR">
                <a:latin typeface="Times New Roman" panose="02020603050405020304" pitchFamily="18" charset="0"/>
              </a:rPr>
              <a:pPr eaLnBrk="1" hangingPunct="1">
                <a:buFont typeface="Times New Roman" panose="02020603050405020304" pitchFamily="18" charset="0"/>
                <a:buNone/>
              </a:pPr>
              <a:t>10</a:t>
            </a:fld>
            <a:endParaRPr lang="pt-BR" altLang="pt-BR">
              <a:latin typeface="Times New Roman" panose="02020603050405020304" pitchFamily="18" charset="0"/>
            </a:endParaRPr>
          </a:p>
        </p:txBody>
      </p:sp>
      <p:sp>
        <p:nvSpPr>
          <p:cNvPr id="41987" name="Rectangle 1">
            <a:extLst>
              <a:ext uri="{FF2B5EF4-FFF2-40B4-BE49-F238E27FC236}">
                <a16:creationId xmlns:a16="http://schemas.microsoft.com/office/drawing/2014/main" id="{7B28E428-04E8-D39D-F8FC-4A3C489CCE9E}"/>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8" name="Rectangle 2">
            <a:extLst>
              <a:ext uri="{FF2B5EF4-FFF2-40B4-BE49-F238E27FC236}">
                <a16:creationId xmlns:a16="http://schemas.microsoft.com/office/drawing/2014/main" id="{8FA46E85-BF01-7122-0E09-80405038948E}"/>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extLst>
      <p:ext uri="{BB962C8B-B14F-4D97-AF65-F5344CB8AC3E}">
        <p14:creationId xmlns:p14="http://schemas.microsoft.com/office/powerpoint/2010/main" val="393725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A345CE8-2CF5-B01F-4CF6-3E9CD43C2F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Times New Roman" panose="02020603050405020304" pitchFamily="18" charset="0"/>
              <a:buNone/>
            </a:pPr>
            <a:fld id="{955C88C3-59FF-4B93-8A5E-7BA5144536D5}" type="slidenum">
              <a:rPr lang="pt-BR" altLang="pt-BR">
                <a:latin typeface="Times New Roman" panose="02020603050405020304" pitchFamily="18" charset="0"/>
              </a:rPr>
              <a:pPr eaLnBrk="1" hangingPunct="1">
                <a:buFont typeface="Times New Roman" panose="02020603050405020304" pitchFamily="18" charset="0"/>
                <a:buNone/>
              </a:pPr>
              <a:t>36</a:t>
            </a:fld>
            <a:endParaRPr lang="pt-BR" altLang="pt-BR">
              <a:latin typeface="Times New Roman" panose="02020603050405020304" pitchFamily="18" charset="0"/>
            </a:endParaRPr>
          </a:p>
        </p:txBody>
      </p:sp>
      <p:sp>
        <p:nvSpPr>
          <p:cNvPr id="45059" name="Rectangle 1">
            <a:extLst>
              <a:ext uri="{FF2B5EF4-FFF2-40B4-BE49-F238E27FC236}">
                <a16:creationId xmlns:a16="http://schemas.microsoft.com/office/drawing/2014/main" id="{29F829E9-7C61-EBCF-A406-D0241E91AC07}"/>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5060" name="Rectangle 2">
            <a:extLst>
              <a:ext uri="{FF2B5EF4-FFF2-40B4-BE49-F238E27FC236}">
                <a16:creationId xmlns:a16="http://schemas.microsoft.com/office/drawing/2014/main" id="{E96F5740-8D0A-79CB-5F85-E34C3B86B483}"/>
              </a:ext>
            </a:extLst>
          </p:cNvPr>
          <p:cNvSpPr>
            <a:spLocks noGrp="1" noChangeArrowheads="1"/>
          </p:cNvSpPr>
          <p:nvPr>
            <p:ph type="body" idx="1"/>
          </p:nvPr>
        </p:nvSpPr>
        <p:spPr bwMode="auto">
          <a:xfrm>
            <a:off x="685800" y="4343400"/>
            <a:ext cx="54864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pt-BR" altLang="pt-BR">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â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0" name="Retâ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pt-BR"/>
              <a:t>Clique para editar o título Mestre</a:t>
            </a:r>
            <a:endParaRPr lang="pt-BR"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do subtítulo Mestre</a:t>
            </a:r>
            <a:endParaRPr lang="pt-BR" dirty="0"/>
          </a:p>
        </p:txBody>
      </p:sp>
      <p:sp>
        <p:nvSpPr>
          <p:cNvPr id="11" name="Espaço Reservado para Data 3"/>
          <p:cNvSpPr>
            <a:spLocks noGrp="1"/>
          </p:cNvSpPr>
          <p:nvPr>
            <p:ph type="dt" sz="half" idx="10"/>
          </p:nvPr>
        </p:nvSpPr>
        <p:spPr/>
        <p:txBody>
          <a:bodyPr rtlCol="0"/>
          <a:lstStyle>
            <a:lvl1pPr>
              <a:defRPr>
                <a:solidFill>
                  <a:schemeClr val="bg2"/>
                </a:solidFill>
              </a:defRPr>
            </a:lvl1pPr>
          </a:lstStyle>
          <a:p>
            <a:pPr rtl="0"/>
            <a:fld id="{95C5A32F-B11B-4198-BF1F-469846FED3C7}" type="datetime1">
              <a:rPr lang="pt-BR" smtClean="0"/>
              <a:t>25/08/2025</a:t>
            </a:fld>
            <a:endParaRPr lang="pt-BR" dirty="0"/>
          </a:p>
        </p:txBody>
      </p:sp>
      <p:sp>
        <p:nvSpPr>
          <p:cNvPr id="12" name="Espaço Reservado para Rodapé 4"/>
          <p:cNvSpPr>
            <a:spLocks noGrp="1"/>
          </p:cNvSpPr>
          <p:nvPr>
            <p:ph type="ftr" sz="quarter" idx="11"/>
          </p:nvPr>
        </p:nvSpPr>
        <p:spPr/>
        <p:txBody>
          <a:bodyPr rtlCol="0"/>
          <a:lstStyle>
            <a:lvl1pPr>
              <a:defRPr>
                <a:solidFill>
                  <a:schemeClr val="bg2"/>
                </a:solidFill>
              </a:defRPr>
            </a:lvl1pPr>
          </a:lstStyle>
          <a:p>
            <a:pPr rtl="0"/>
            <a:endParaRPr lang="pt-BR" dirty="0"/>
          </a:p>
        </p:txBody>
      </p:sp>
      <p:sp>
        <p:nvSpPr>
          <p:cNvPr id="13" name="Espaço Reservado para Número de Slid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pt-BR" smtClean="0"/>
              <a:pPr rtl="0"/>
              <a:t>‹nº›</a:t>
            </a:fld>
            <a:endParaRPr lang="pt-BR"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p:txBody>
          <a:bodyPr vert="eaVert"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p:txBody>
          <a:bodyPr rtlCol="0"/>
          <a:lstStyle/>
          <a:p>
            <a:pPr rtl="0"/>
            <a:fld id="{4B67A22F-C3BC-48E4-B7E8-42FF755270F7}" type="datetime1">
              <a:rPr lang="pt-BR" smtClean="0"/>
              <a:t>25/08/2025</a:t>
            </a:fld>
            <a:endParaRPr lang="pt-BR" dirty="0"/>
          </a:p>
        </p:txBody>
      </p:sp>
      <p:sp>
        <p:nvSpPr>
          <p:cNvPr id="5" name="Espaço Reservado para Rodapé 4"/>
          <p:cNvSpPr>
            <a:spLocks noGrp="1"/>
          </p:cNvSpPr>
          <p:nvPr>
            <p:ph type="ftr" sz="quarter" idx="11"/>
          </p:nvPr>
        </p:nvSpPr>
        <p:spPr/>
        <p:txBody>
          <a:bodyPr rtlCol="0"/>
          <a:lstStyle/>
          <a:p>
            <a:pPr rtl="0"/>
            <a:endParaRPr lang="pt-BR" dirty="0"/>
          </a:p>
        </p:txBody>
      </p:sp>
      <p:sp>
        <p:nvSpPr>
          <p:cNvPr id="6" name="Espaço Reservado para Número de Slide 5"/>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10" name="Retâ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a:xfrm>
            <a:off x="378199" y="462249"/>
            <a:ext cx="9693088" cy="5714714"/>
          </a:xfrm>
        </p:spPr>
        <p:txBody>
          <a:bodyPr vert="eaVert"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a:xfrm>
            <a:off x="378199" y="6356350"/>
            <a:ext cx="1971947" cy="365125"/>
          </a:xfrm>
        </p:spPr>
        <p:txBody>
          <a:bodyPr rtlCol="0"/>
          <a:lstStyle/>
          <a:p>
            <a:pPr rtl="0"/>
            <a:fld id="{73714531-8DEC-48B8-86EE-2A681EAAF7C9}" type="datetime1">
              <a:rPr lang="pt-BR" smtClean="0"/>
              <a:t>25/08/2025</a:t>
            </a:fld>
            <a:endParaRPr lang="pt-BR" dirty="0"/>
          </a:p>
        </p:txBody>
      </p:sp>
      <p:sp>
        <p:nvSpPr>
          <p:cNvPr id="5" name="Espaço Reservado para Rodapé 4"/>
          <p:cNvSpPr>
            <a:spLocks noGrp="1"/>
          </p:cNvSpPr>
          <p:nvPr>
            <p:ph type="ftr" sz="quarter" idx="11"/>
          </p:nvPr>
        </p:nvSpPr>
        <p:spPr>
          <a:xfrm>
            <a:off x="2382374" y="6356350"/>
            <a:ext cx="5687786" cy="365125"/>
          </a:xfrm>
        </p:spPr>
        <p:txBody>
          <a:bodyPr rtlCol="0"/>
          <a:lstStyle/>
          <a:p>
            <a:pPr rtl="0"/>
            <a:endParaRPr lang="pt-BR" dirty="0"/>
          </a:p>
        </p:txBody>
      </p:sp>
      <p:sp>
        <p:nvSpPr>
          <p:cNvPr id="6" name="Espaço Reservado para Número de Slide 5"/>
          <p:cNvSpPr>
            <a:spLocks noGrp="1"/>
          </p:cNvSpPr>
          <p:nvPr>
            <p:ph type="sldNum" sz="quarter" idx="12"/>
          </p:nvPr>
        </p:nvSpPr>
        <p:spPr>
          <a:xfrm>
            <a:off x="8102389" y="6356350"/>
            <a:ext cx="1968898" cy="365125"/>
          </a:xfrm>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168315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idx="1"/>
          </p:nvPr>
        </p:nvSpPr>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p:txBody>
          <a:bodyPr rtlCol="0"/>
          <a:lstStyle/>
          <a:p>
            <a:pPr rtl="0"/>
            <a:fld id="{546F6B80-9E6F-448B-8FB9-CC2D43432C75}" type="datetime1">
              <a:rPr lang="pt-BR" smtClean="0"/>
              <a:t>25/08/2025</a:t>
            </a:fld>
            <a:endParaRPr lang="pt-BR" dirty="0"/>
          </a:p>
        </p:txBody>
      </p:sp>
      <p:sp>
        <p:nvSpPr>
          <p:cNvPr id="5" name="Espaço Reservado para Rodapé 4"/>
          <p:cNvSpPr>
            <a:spLocks noGrp="1"/>
          </p:cNvSpPr>
          <p:nvPr>
            <p:ph type="ftr" sz="quarter" idx="11"/>
          </p:nvPr>
        </p:nvSpPr>
        <p:spPr/>
        <p:txBody>
          <a:bodyPr rtlCol="0"/>
          <a:lstStyle/>
          <a:p>
            <a:pPr rtl="0"/>
            <a:endParaRPr lang="pt-BR" dirty="0"/>
          </a:p>
        </p:txBody>
      </p:sp>
      <p:sp>
        <p:nvSpPr>
          <p:cNvPr id="6" name="Espaço Reservado para Número de Slide 5"/>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â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9" name="Retâ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pt-BR"/>
              <a:t>Clique para editar o título Mestre</a:t>
            </a:r>
            <a:endParaRPr lang="pt-BR" dirty="0"/>
          </a:p>
        </p:txBody>
      </p:sp>
      <p:sp>
        <p:nvSpPr>
          <p:cNvPr id="3" name="Espaço Reservado para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lvl1pPr>
              <a:defRPr>
                <a:solidFill>
                  <a:schemeClr val="bg2"/>
                </a:solidFill>
              </a:defRPr>
            </a:lvl1pPr>
          </a:lstStyle>
          <a:p>
            <a:pPr rtl="0"/>
            <a:fld id="{20626DB6-73AF-4FDF-B195-79784B91542F}" type="datetime1">
              <a:rPr lang="pt-BR" smtClean="0"/>
              <a:t>25/08/2025</a:t>
            </a:fld>
            <a:endParaRPr lang="pt-BR" dirty="0"/>
          </a:p>
        </p:txBody>
      </p:sp>
      <p:sp>
        <p:nvSpPr>
          <p:cNvPr id="5" name="Espaço Reservado para Rodapé 4"/>
          <p:cNvSpPr>
            <a:spLocks noGrp="1"/>
          </p:cNvSpPr>
          <p:nvPr>
            <p:ph type="ftr" sz="quarter" idx="11"/>
          </p:nvPr>
        </p:nvSpPr>
        <p:spPr/>
        <p:txBody>
          <a:bodyPr rtlCol="0"/>
          <a:lstStyle>
            <a:lvl1pPr>
              <a:defRPr>
                <a:solidFill>
                  <a:schemeClr val="bg2"/>
                </a:solidFill>
              </a:defRPr>
            </a:lvl1pPr>
          </a:lstStyle>
          <a:p>
            <a:pPr rtl="0"/>
            <a:endParaRPr lang="pt-BR" dirty="0"/>
          </a:p>
        </p:txBody>
      </p:sp>
      <p:sp>
        <p:nvSpPr>
          <p:cNvPr id="6" name="Espaço Reservado para Número de Slid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pt-BR" smtClean="0"/>
              <a:pPr rtl="0"/>
              <a:t>‹nº›</a:t>
            </a:fld>
            <a:endParaRPr lang="pt-BR"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sz="half" idx="1"/>
          </p:nvPr>
        </p:nvSpPr>
        <p:spPr>
          <a:xfrm>
            <a:off x="1280160" y="2194560"/>
            <a:ext cx="4489704" cy="3986784"/>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Conteúdo 3"/>
          <p:cNvSpPr>
            <a:spLocks noGrp="1"/>
          </p:cNvSpPr>
          <p:nvPr>
            <p:ph sz="half" idx="2"/>
          </p:nvPr>
        </p:nvSpPr>
        <p:spPr>
          <a:xfrm>
            <a:off x="6415368" y="2194560"/>
            <a:ext cx="4493424" cy="3986784"/>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Data 4"/>
          <p:cNvSpPr>
            <a:spLocks noGrp="1"/>
          </p:cNvSpPr>
          <p:nvPr>
            <p:ph type="dt" sz="half" idx="10"/>
          </p:nvPr>
        </p:nvSpPr>
        <p:spPr/>
        <p:txBody>
          <a:bodyPr rtlCol="0"/>
          <a:lstStyle/>
          <a:p>
            <a:pPr rtl="0"/>
            <a:fld id="{2D4A3D2D-6C83-404E-95BB-08FFBA12B83C}" type="datetime1">
              <a:rPr lang="pt-BR" smtClean="0"/>
              <a:t>25/08/2025</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80160" y="2743194"/>
            <a:ext cx="4489704" cy="3433769"/>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419088" y="2743194"/>
            <a:ext cx="4489704" cy="3433769"/>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7" name="Espaço Reservado para Data 6"/>
          <p:cNvSpPr>
            <a:spLocks noGrp="1"/>
          </p:cNvSpPr>
          <p:nvPr>
            <p:ph type="dt" sz="half" idx="10"/>
          </p:nvPr>
        </p:nvSpPr>
        <p:spPr/>
        <p:txBody>
          <a:bodyPr rtlCol="0"/>
          <a:lstStyle/>
          <a:p>
            <a:pPr rtl="0"/>
            <a:fld id="{6E0CAF06-696A-47FC-BABB-83546C66321C}" type="datetime1">
              <a:rPr lang="pt-BR" smtClean="0"/>
              <a:t>25/08/2025</a:t>
            </a:fld>
            <a:endParaRPr lang="pt-BR" dirty="0"/>
          </a:p>
        </p:txBody>
      </p:sp>
      <p:sp>
        <p:nvSpPr>
          <p:cNvPr id="8" name="Espaço Reservado para Rodapé 7"/>
          <p:cNvSpPr>
            <a:spLocks noGrp="1"/>
          </p:cNvSpPr>
          <p:nvPr>
            <p:ph type="ftr" sz="quarter" idx="11"/>
          </p:nvPr>
        </p:nvSpPr>
        <p:spPr/>
        <p:txBody>
          <a:bodyPr rtlCol="0"/>
          <a:lstStyle/>
          <a:p>
            <a:pPr rtl="0"/>
            <a:endParaRPr lang="pt-BR" dirty="0"/>
          </a:p>
        </p:txBody>
      </p:sp>
      <p:sp>
        <p:nvSpPr>
          <p:cNvPr id="9" name="Espaço Reservado para o Número do Slide 8"/>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Data 2"/>
          <p:cNvSpPr>
            <a:spLocks noGrp="1"/>
          </p:cNvSpPr>
          <p:nvPr>
            <p:ph type="dt" sz="half" idx="10"/>
          </p:nvPr>
        </p:nvSpPr>
        <p:spPr/>
        <p:txBody>
          <a:bodyPr rtlCol="0"/>
          <a:lstStyle/>
          <a:p>
            <a:pPr rtl="0"/>
            <a:fld id="{346C12C1-AEEC-4CE3-B8FE-F54DE778788F}" type="datetime1">
              <a:rPr lang="pt-BR" smtClean="0"/>
              <a:t>25/08/2025</a:t>
            </a:fld>
            <a:endParaRPr lang="pt-BR" dirty="0"/>
          </a:p>
        </p:txBody>
      </p:sp>
      <p:sp>
        <p:nvSpPr>
          <p:cNvPr id="4" name="Espaço Reservado para Rodapé 3"/>
          <p:cNvSpPr>
            <a:spLocks noGrp="1"/>
          </p:cNvSpPr>
          <p:nvPr>
            <p:ph type="ftr" sz="quarter" idx="11"/>
          </p:nvPr>
        </p:nvSpPr>
        <p:spPr/>
        <p:txBody>
          <a:bodyPr rtlCol="0"/>
          <a:lstStyle/>
          <a:p>
            <a:pPr rtl="0"/>
            <a:endParaRPr lang="pt-BR" dirty="0"/>
          </a:p>
        </p:txBody>
      </p:sp>
      <p:sp>
        <p:nvSpPr>
          <p:cNvPr id="5" name="Espaço Reservado para Número de Slide 4"/>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F5D6D4D7-957E-4FFD-A684-B2032D1A8654}" type="datetime1">
              <a:rPr lang="pt-BR" smtClean="0"/>
              <a:t>25/08/2025</a:t>
            </a:fld>
            <a:endParaRPr lang="pt-BR" dirty="0"/>
          </a:p>
        </p:txBody>
      </p:sp>
      <p:sp>
        <p:nvSpPr>
          <p:cNvPr id="3" name="Espaço Reservado para Rodapé 2"/>
          <p:cNvSpPr>
            <a:spLocks noGrp="1"/>
          </p:cNvSpPr>
          <p:nvPr>
            <p:ph type="ftr" sz="quarter" idx="11"/>
          </p:nvPr>
        </p:nvSpPr>
        <p:spPr/>
        <p:txBody>
          <a:bodyPr rtlCol="0"/>
          <a:lstStyle/>
          <a:p>
            <a:pPr rtl="0"/>
            <a:endParaRPr lang="pt-BR" dirty="0"/>
          </a:p>
        </p:txBody>
      </p:sp>
      <p:sp>
        <p:nvSpPr>
          <p:cNvPr id="4" name="Espaço Reservado para Número de Slide 3"/>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pt-BR"/>
              <a:t>Clique para editar o título Mestre</a:t>
            </a:r>
            <a:endParaRPr lang="pt-BR" dirty="0"/>
          </a:p>
        </p:txBody>
      </p:sp>
      <p:sp>
        <p:nvSpPr>
          <p:cNvPr id="4" name="Espaço Reservado para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3" name="Espaço Reservado para Conteú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Data 4"/>
          <p:cNvSpPr>
            <a:spLocks noGrp="1"/>
          </p:cNvSpPr>
          <p:nvPr>
            <p:ph type="dt" sz="half" idx="10"/>
          </p:nvPr>
        </p:nvSpPr>
        <p:spPr/>
        <p:txBody>
          <a:bodyPr rtlCol="0"/>
          <a:lstStyle/>
          <a:p>
            <a:pPr rtl="0"/>
            <a:fld id="{9C18B4DD-D571-4693-9866-45333624F2E8}" type="datetime1">
              <a:rPr lang="pt-BR" smtClean="0"/>
              <a:t>25/08/2025</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pt-BR"/>
              <a:t>Clique para editar o título Mestre</a:t>
            </a:r>
            <a:endParaRPr lang="pt-BR" dirty="0"/>
          </a:p>
        </p:txBody>
      </p:sp>
      <p:sp>
        <p:nvSpPr>
          <p:cNvPr id="4" name="Espaço Reservado para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Clique no ícone para adicionar uma imagem</a:t>
            </a:r>
            <a:endParaRPr lang="pt-BR" dirty="0"/>
          </a:p>
        </p:txBody>
      </p:sp>
      <p:sp>
        <p:nvSpPr>
          <p:cNvPr id="5" name="Espaço Reservado para Data 4"/>
          <p:cNvSpPr>
            <a:spLocks noGrp="1"/>
          </p:cNvSpPr>
          <p:nvPr>
            <p:ph type="dt" sz="half" idx="10"/>
          </p:nvPr>
        </p:nvSpPr>
        <p:spPr/>
        <p:txBody>
          <a:bodyPr rtlCol="0"/>
          <a:lstStyle/>
          <a:p>
            <a:pPr rtl="0"/>
            <a:fld id="{FC1B094A-3F7C-4AB4-B88E-1616BDFB30F3}" type="datetime1">
              <a:rPr lang="pt-BR" smtClean="0"/>
              <a:t>25/08/2025</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‹nº›</a:t>
            </a:fld>
            <a:endParaRPr lang="pt-BR"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â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pic>
        <p:nvPicPr>
          <p:cNvPr id="8" name="Imagem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Espaço Reservado para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pt-BR" dirty="0"/>
              <a:t>Clique para editar o estilo de título Mestre</a:t>
            </a:r>
          </a:p>
        </p:txBody>
      </p:sp>
      <p:sp>
        <p:nvSpPr>
          <p:cNvPr id="3" name="Espaço Reservado para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pt-BR"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a:p>
            <a:pPr lvl="5" rtl="0"/>
            <a:r>
              <a:rPr lang="pt-BR" dirty="0"/>
              <a:t>Sexto</a:t>
            </a:r>
          </a:p>
          <a:p>
            <a:pPr lvl="6" rtl="0"/>
            <a:r>
              <a:rPr lang="pt-BR" dirty="0"/>
              <a:t>Sétimo</a:t>
            </a:r>
          </a:p>
          <a:p>
            <a:pPr lvl="7" rtl="0"/>
            <a:r>
              <a:rPr lang="pt-BR" dirty="0"/>
              <a:t>Oitavo</a:t>
            </a:r>
          </a:p>
          <a:p>
            <a:pPr lvl="8" rtl="0"/>
            <a:r>
              <a:rPr lang="pt-BR" dirty="0"/>
              <a:t>Nono</a:t>
            </a:r>
          </a:p>
        </p:txBody>
      </p:sp>
      <p:sp>
        <p:nvSpPr>
          <p:cNvPr id="4" name="Espaço Reservado para Dat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7577AC4E-A065-4165-9720-156E6C8028D0}" type="datetime1">
              <a:rPr lang="pt-BR" smtClean="0"/>
              <a:t>25/08/2025</a:t>
            </a:fld>
            <a:endParaRPr lang="pt-BR" dirty="0"/>
          </a:p>
        </p:txBody>
      </p:sp>
      <p:sp>
        <p:nvSpPr>
          <p:cNvPr id="5" name="Espaço Reservado para Rodapé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pt-BR" dirty="0"/>
          </a:p>
        </p:txBody>
      </p:sp>
      <p:sp>
        <p:nvSpPr>
          <p:cNvPr id="6" name="Espaço Reservado para Número de Slide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pt-BR" smtClean="0"/>
              <a:pPr rtl="0"/>
              <a:t>‹nº›</a:t>
            </a:fld>
            <a:endParaRPr lang="pt-BR"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pt-BR" dirty="0"/>
              <a:t>Lógica Computacional	</a:t>
            </a:r>
          </a:p>
        </p:txBody>
      </p:sp>
      <p:sp>
        <p:nvSpPr>
          <p:cNvPr id="3" name="Subtítulo 2"/>
          <p:cNvSpPr>
            <a:spLocks noGrp="1"/>
          </p:cNvSpPr>
          <p:nvPr>
            <p:ph type="subTitle" idx="1"/>
          </p:nvPr>
        </p:nvSpPr>
        <p:spPr/>
        <p:txBody>
          <a:bodyPr rtlCol="0">
            <a:normAutofit/>
          </a:bodyPr>
          <a:lstStyle/>
          <a:p>
            <a:pPr algn="ctr" rtl="0"/>
            <a:r>
              <a:rPr lang="pt-BR" sz="3600" dirty="0"/>
              <a:t>2° Aula</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16B84A8-BAE8-0137-6E7C-D90274C12FBF}"/>
              </a:ext>
            </a:extLst>
          </p:cNvPr>
          <p:cNvSpPr/>
          <p:nvPr/>
        </p:nvSpPr>
        <p:spPr>
          <a:xfrm>
            <a:off x="324465" y="693175"/>
            <a:ext cx="11488993" cy="5940088"/>
          </a:xfrm>
          <a:prstGeom prst="rect">
            <a:avLst/>
          </a:prstGeom>
        </p:spPr>
        <p:txBody>
          <a:bodyPr wrap="square">
            <a:spAutoFit/>
          </a:bodyPr>
          <a:lstStyle/>
          <a:p>
            <a:pPr algn="ctr">
              <a:defRPr/>
            </a:pPr>
            <a:r>
              <a:rPr lang="pt-BR" sz="4000" b="1" dirty="0">
                <a:effectLst>
                  <a:outerShdw blurRad="38100" dist="38100" dir="2700000" algn="tl">
                    <a:srgbClr val="000000">
                      <a:alpha val="43137"/>
                    </a:srgbClr>
                  </a:outerShdw>
                </a:effectLst>
                <a:latin typeface="Cambria" pitchFamily="18" charset="0"/>
              </a:rPr>
              <a:t>Exercício Proposto</a:t>
            </a:r>
          </a:p>
          <a:p>
            <a:pPr>
              <a:defRPr/>
            </a:pPr>
            <a:endParaRPr lang="pt-BR" sz="3200" b="1" dirty="0">
              <a:latin typeface="Cambria" pitchFamily="18" charset="0"/>
            </a:endParaRPr>
          </a:p>
          <a:p>
            <a:pPr algn="just">
              <a:defRPr/>
            </a:pPr>
            <a:r>
              <a:rPr lang="pt-BR" sz="2800" dirty="0">
                <a:latin typeface="Cambria" pitchFamily="18" charset="0"/>
              </a:rPr>
              <a:t>Seja </a:t>
            </a:r>
            <a:r>
              <a:rPr lang="pt-BR" sz="2800" b="1" i="1" dirty="0">
                <a:latin typeface="Cambria" pitchFamily="18" charset="0"/>
              </a:rPr>
              <a:t>p </a:t>
            </a:r>
            <a:r>
              <a:rPr lang="pt-BR" sz="2800" dirty="0">
                <a:latin typeface="Cambria" pitchFamily="18" charset="0"/>
              </a:rPr>
              <a:t>a proposição “</a:t>
            </a:r>
            <a:r>
              <a:rPr lang="pt-BR" sz="2800" b="1" dirty="0">
                <a:latin typeface="Cambria" pitchFamily="18" charset="0"/>
              </a:rPr>
              <a:t>está chovendo</a:t>
            </a:r>
            <a:r>
              <a:rPr lang="pt-BR" sz="2800" dirty="0">
                <a:latin typeface="Cambria" pitchFamily="18" charset="0"/>
              </a:rPr>
              <a:t>” e seja </a:t>
            </a:r>
            <a:r>
              <a:rPr lang="pt-BR" sz="2800" b="1" i="1" dirty="0">
                <a:latin typeface="Cambria" pitchFamily="18" charset="0"/>
              </a:rPr>
              <a:t>q </a:t>
            </a:r>
            <a:r>
              <a:rPr lang="pt-BR" sz="2800" dirty="0">
                <a:latin typeface="Cambria" pitchFamily="18" charset="0"/>
              </a:rPr>
              <a:t>a proposição </a:t>
            </a:r>
            <a:r>
              <a:rPr lang="pt-BR" sz="2800" b="1" dirty="0">
                <a:latin typeface="Cambria" pitchFamily="18" charset="0"/>
              </a:rPr>
              <a:t>“está ventando”. </a:t>
            </a:r>
            <a:r>
              <a:rPr lang="pt-BR" sz="2800" dirty="0">
                <a:latin typeface="Cambria" pitchFamily="18" charset="0"/>
              </a:rPr>
              <a:t>Escreva uma sentença verbal simples, em português, que descreva cada uma das seguintes proposições lógicas:</a:t>
            </a:r>
          </a:p>
          <a:p>
            <a:pPr algn="just">
              <a:defRPr/>
            </a:pPr>
            <a:endParaRPr lang="pt-BR" sz="2400" dirty="0">
              <a:latin typeface="Cambria" pitchFamily="18" charset="0"/>
            </a:endParaRPr>
          </a:p>
          <a:p>
            <a:pPr lvl="1" algn="just">
              <a:buFont typeface="Wingdings" pitchFamily="2" charset="2"/>
              <a:buChar char="ü"/>
              <a:defRPr/>
            </a:pPr>
            <a:r>
              <a:rPr lang="pt-BR" sz="3600" dirty="0">
                <a:latin typeface="Cambria" pitchFamily="18" charset="0"/>
              </a:rPr>
              <a:t> ~p</a:t>
            </a:r>
          </a:p>
          <a:p>
            <a:pPr lvl="1" algn="just">
              <a:buFont typeface="Wingdings" pitchFamily="2" charset="2"/>
              <a:buChar char="ü"/>
              <a:defRPr/>
            </a:pPr>
            <a:r>
              <a:rPr lang="pt-BR" sz="3600" dirty="0">
                <a:latin typeface="Cambria" pitchFamily="18" charset="0"/>
              </a:rPr>
              <a:t>p</a:t>
            </a:r>
            <a:r>
              <a:rPr lang="el-GR" sz="3600" kern="0" dirty="0">
                <a:solidFill>
                  <a:srgbClr val="0000FF"/>
                </a:solidFill>
                <a:latin typeface="Cambria" pitchFamily="18" charset="0"/>
                <a:cs typeface="Arial" charset="0"/>
                <a:sym typeface="Symbol" pitchFamily="18" charset="2"/>
              </a:rPr>
              <a:t> </a:t>
            </a:r>
            <a:r>
              <a:rPr lang="el-GR" sz="3600" kern="0" dirty="0">
                <a:latin typeface="Cambria" pitchFamily="18" charset="0"/>
                <a:cs typeface="Arial" charset="0"/>
                <a:sym typeface="Symbol" pitchFamily="18" charset="2"/>
              </a:rPr>
              <a:t>Λ</a:t>
            </a:r>
            <a:r>
              <a:rPr lang="pt-BR" sz="3600" kern="0" dirty="0">
                <a:latin typeface="Cambria" pitchFamily="18" charset="0"/>
                <a:cs typeface="Arial" charset="0"/>
                <a:sym typeface="Symbol" pitchFamily="18" charset="2"/>
              </a:rPr>
              <a:t> q</a:t>
            </a:r>
            <a:endParaRPr lang="pt-BR" sz="3600" dirty="0">
              <a:latin typeface="Cambria" pitchFamily="18" charset="0"/>
            </a:endParaRPr>
          </a:p>
          <a:p>
            <a:pPr lvl="1" algn="just">
              <a:buFont typeface="Wingdings" pitchFamily="2" charset="2"/>
              <a:buChar char="ü"/>
              <a:defRPr/>
            </a:pPr>
            <a:r>
              <a:rPr lang="pt-BR" sz="3600" dirty="0">
                <a:latin typeface="Cambria" pitchFamily="18" charset="0"/>
              </a:rPr>
              <a:t>q</a:t>
            </a:r>
            <a:r>
              <a:rPr lang="el-GR" sz="3600" kern="0" dirty="0">
                <a:solidFill>
                  <a:srgbClr val="0000FF"/>
                </a:solidFill>
                <a:latin typeface="Cambria" pitchFamily="18" charset="0"/>
                <a:cs typeface="Arial" charset="0"/>
                <a:sym typeface="Symbol" pitchFamily="18" charset="2"/>
              </a:rPr>
              <a:t> </a:t>
            </a:r>
            <a:r>
              <a:rPr lang="el-GR" sz="3600" kern="0" dirty="0">
                <a:latin typeface="Cambria" pitchFamily="18" charset="0"/>
                <a:cs typeface="Arial" charset="0"/>
                <a:sym typeface="Symbol" pitchFamily="18" charset="2"/>
              </a:rPr>
              <a:t>ν</a:t>
            </a:r>
            <a:r>
              <a:rPr lang="pt-BR" sz="3600" kern="0" dirty="0">
                <a:latin typeface="Cambria" pitchFamily="18" charset="0"/>
                <a:cs typeface="Arial" charset="0"/>
                <a:sym typeface="Symbol" pitchFamily="18" charset="2"/>
              </a:rPr>
              <a:t>~p</a:t>
            </a:r>
          </a:p>
          <a:p>
            <a:pPr lvl="1" algn="just">
              <a:buFont typeface="Wingdings" pitchFamily="2" charset="2"/>
              <a:buChar char="ü"/>
              <a:defRPr/>
            </a:pPr>
            <a:r>
              <a:rPr lang="pt-BR" sz="3600" kern="0" dirty="0">
                <a:latin typeface="Cambria" pitchFamily="18" charset="0"/>
                <a:cs typeface="Arial" charset="0"/>
                <a:sym typeface="Symbol" pitchFamily="18" charset="2"/>
              </a:rPr>
              <a:t>~p</a:t>
            </a:r>
            <a:r>
              <a:rPr lang="pt-BR" sz="3600" kern="0" dirty="0">
                <a:latin typeface="Cambria" pitchFamily="18" charset="0"/>
                <a:cs typeface="Arial" charset="0"/>
                <a:sym typeface="Wingdings" pitchFamily="2" charset="2"/>
              </a:rPr>
              <a:t>~q</a:t>
            </a:r>
          </a:p>
          <a:p>
            <a:pPr lvl="1" algn="just">
              <a:buFont typeface="Wingdings" pitchFamily="2" charset="2"/>
              <a:buChar char="ü"/>
              <a:defRPr/>
            </a:pPr>
            <a:r>
              <a:rPr lang="pt-BR" sz="3600" kern="0" dirty="0">
                <a:latin typeface="Cambria" pitchFamily="18" charset="0"/>
                <a:cs typeface="Arial" charset="0"/>
                <a:sym typeface="Wingdings" pitchFamily="2" charset="2"/>
              </a:rPr>
              <a:t>p </a:t>
            </a:r>
            <a:r>
              <a:rPr lang="pt-BR" sz="3600" b="1" dirty="0"/>
              <a:t>↔ </a:t>
            </a:r>
            <a:r>
              <a:rPr lang="pt-BR" sz="3600" dirty="0"/>
              <a:t>q</a:t>
            </a:r>
            <a:endParaRPr lang="pt-BR" sz="3600" kern="0" dirty="0">
              <a:latin typeface="Cambria" pitchFamily="18" charset="0"/>
              <a:cs typeface="Arial" charset="0"/>
              <a:sym typeface="Symbol" pitchFamily="18" charset="2"/>
            </a:endParaRPr>
          </a:p>
          <a:p>
            <a:pPr lvl="1" algn="just">
              <a:defRPr/>
            </a:pPr>
            <a:endParaRPr lang="pt-BR" sz="2000" dirty="0">
              <a:latin typeface="Cambria" pitchFamily="18" charset="0"/>
            </a:endParaRPr>
          </a:p>
        </p:txBody>
      </p:sp>
    </p:spTree>
    <p:extLst>
      <p:ext uri="{BB962C8B-B14F-4D97-AF65-F5344CB8AC3E}">
        <p14:creationId xmlns:p14="http://schemas.microsoft.com/office/powerpoint/2010/main" val="34801618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05ED5-CEFE-D325-D494-44DFA6CAB79B}"/>
              </a:ext>
            </a:extLst>
          </p:cNvPr>
          <p:cNvSpPr>
            <a:spLocks noGrp="1"/>
          </p:cNvSpPr>
          <p:nvPr>
            <p:ph type="title"/>
          </p:nvPr>
        </p:nvSpPr>
        <p:spPr/>
        <p:txBody>
          <a:bodyPr/>
          <a:lstStyle/>
          <a:p>
            <a:pPr algn="ctr"/>
            <a:r>
              <a:rPr lang="pt-BR" b="1" dirty="0"/>
              <a:t>DEFINIÇÃO DE PROPOSIÇÃO SIMPLES</a:t>
            </a:r>
          </a:p>
        </p:txBody>
      </p:sp>
      <p:sp>
        <p:nvSpPr>
          <p:cNvPr id="3" name="Espaço Reservado para Texto 2">
            <a:extLst>
              <a:ext uri="{FF2B5EF4-FFF2-40B4-BE49-F238E27FC236}">
                <a16:creationId xmlns:a16="http://schemas.microsoft.com/office/drawing/2014/main" id="{1F95809B-0B77-6613-79B9-449B1217C27B}"/>
              </a:ext>
            </a:extLst>
          </p:cNvPr>
          <p:cNvSpPr>
            <a:spLocks noGrp="1"/>
          </p:cNvSpPr>
          <p:nvPr>
            <p:ph type="body" sz="half" idx="2"/>
          </p:nvPr>
        </p:nvSpPr>
        <p:spPr>
          <a:xfrm>
            <a:off x="250724" y="2465293"/>
            <a:ext cx="11941276" cy="3711669"/>
          </a:xfrm>
        </p:spPr>
        <p:txBody>
          <a:bodyPr/>
          <a:lstStyle/>
          <a:p>
            <a:pPr algn="ctr"/>
            <a:r>
              <a:rPr lang="pt-BR" b="1" dirty="0"/>
              <a:t>Indicaremos as proposições simples por letras minúsculas ( p, q, r, s ...). Vejamos alguns exemplos:</a:t>
            </a:r>
          </a:p>
          <a:p>
            <a:endParaRPr lang="pt-BR" sz="3200" dirty="0"/>
          </a:p>
          <a:p>
            <a:pPr marL="342900" indent="-342900">
              <a:buFont typeface="Arial" panose="020B0604020202020204" pitchFamily="34" charset="0"/>
              <a:buChar char="•"/>
            </a:pPr>
            <a:r>
              <a:rPr lang="pt-BR" sz="3200" dirty="0"/>
              <a:t>p: a lua é plana; </a:t>
            </a:r>
          </a:p>
          <a:p>
            <a:pPr marL="342900" indent="-342900">
              <a:buFont typeface="Arial" panose="020B0604020202020204" pitchFamily="34" charset="0"/>
              <a:buChar char="•"/>
            </a:pPr>
            <a:r>
              <a:rPr lang="pt-BR" sz="3200" dirty="0"/>
              <a:t>q: </a:t>
            </a:r>
            <a:r>
              <a:rPr lang="pt-BR" sz="3200" dirty="0" err="1"/>
              <a:t>sen</a:t>
            </a:r>
            <a:r>
              <a:rPr lang="pt-BR" sz="3200" dirty="0"/>
              <a:t> π = 0;</a:t>
            </a:r>
          </a:p>
          <a:p>
            <a:pPr marL="342900" indent="-342900">
              <a:buFont typeface="Arial" panose="020B0604020202020204" pitchFamily="34" charset="0"/>
              <a:buChar char="•"/>
            </a:pPr>
            <a:r>
              <a:rPr lang="pt-BR" sz="3200" dirty="0"/>
              <a:t>r: o homem é mortal.</a:t>
            </a:r>
          </a:p>
        </p:txBody>
      </p:sp>
    </p:spTree>
    <p:extLst>
      <p:ext uri="{BB962C8B-B14F-4D97-AF65-F5344CB8AC3E}">
        <p14:creationId xmlns:p14="http://schemas.microsoft.com/office/powerpoint/2010/main" val="142465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6DB2B-9E99-4EBA-6A61-E011CFB58EB7}"/>
              </a:ext>
            </a:extLst>
          </p:cNvPr>
          <p:cNvSpPr>
            <a:spLocks noGrp="1"/>
          </p:cNvSpPr>
          <p:nvPr>
            <p:ph type="title"/>
          </p:nvPr>
        </p:nvSpPr>
        <p:spPr/>
        <p:txBody>
          <a:bodyPr/>
          <a:lstStyle/>
          <a:p>
            <a:pPr algn="ctr"/>
            <a:r>
              <a:rPr lang="pt-BR" b="1" dirty="0"/>
              <a:t>DEFINIÇÃO DE PROPOSIÇÃO COMPOSTA</a:t>
            </a:r>
          </a:p>
        </p:txBody>
      </p:sp>
      <p:sp>
        <p:nvSpPr>
          <p:cNvPr id="3" name="Espaço Reservado para Texto 2">
            <a:extLst>
              <a:ext uri="{FF2B5EF4-FFF2-40B4-BE49-F238E27FC236}">
                <a16:creationId xmlns:a16="http://schemas.microsoft.com/office/drawing/2014/main" id="{43815669-D3AA-0E32-4157-BC65CB224189}"/>
              </a:ext>
            </a:extLst>
          </p:cNvPr>
          <p:cNvSpPr>
            <a:spLocks noGrp="1"/>
          </p:cNvSpPr>
          <p:nvPr>
            <p:ph type="body" sz="half" idx="2"/>
          </p:nvPr>
        </p:nvSpPr>
        <p:spPr>
          <a:xfrm>
            <a:off x="117990" y="2066889"/>
            <a:ext cx="11970774" cy="1362112"/>
          </a:xfrm>
        </p:spPr>
        <p:txBody>
          <a:bodyPr>
            <a:normAutofit/>
          </a:bodyPr>
          <a:lstStyle/>
          <a:p>
            <a:pPr algn="ctr"/>
            <a:r>
              <a:rPr lang="pt-BR" sz="2800" b="1" dirty="0">
                <a:solidFill>
                  <a:srgbClr val="FF0000"/>
                </a:solidFill>
              </a:rPr>
              <a:t>Proposição composta é aquela formada pela composição de duas ou mais proposições. É também chamada proposição molecular ou molécula</a:t>
            </a:r>
          </a:p>
        </p:txBody>
      </p:sp>
      <p:sp>
        <p:nvSpPr>
          <p:cNvPr id="6" name="CaixaDeTexto 5">
            <a:extLst>
              <a:ext uri="{FF2B5EF4-FFF2-40B4-BE49-F238E27FC236}">
                <a16:creationId xmlns:a16="http://schemas.microsoft.com/office/drawing/2014/main" id="{29679AC2-213F-0534-A3CE-156A312DC36B}"/>
              </a:ext>
            </a:extLst>
          </p:cNvPr>
          <p:cNvSpPr txBox="1"/>
          <p:nvPr/>
        </p:nvSpPr>
        <p:spPr>
          <a:xfrm>
            <a:off x="103236" y="3163529"/>
            <a:ext cx="11985527" cy="1815882"/>
          </a:xfrm>
          <a:prstGeom prst="rect">
            <a:avLst/>
          </a:prstGeom>
          <a:noFill/>
        </p:spPr>
        <p:txBody>
          <a:bodyPr wrap="square">
            <a:spAutoFit/>
          </a:bodyPr>
          <a:lstStyle/>
          <a:p>
            <a:pPr algn="ctr"/>
            <a:r>
              <a:rPr lang="pt-BR" sz="2800" dirty="0"/>
              <a:t>Indicaremos as proposições compostas por letras maiúsculas (P, Q, R, S ...) . Quando desejarmos destacar ou explicitar que uma dada proposição composta P é formada pela combinação das proposições simples p, q, r,..., escreveremos: P(p, q, r,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04B08F9-8E31-02E9-98CA-965E8B3FB155}"/>
                  </a:ext>
                </a:extLst>
              </p:cNvPr>
              <p:cNvSpPr txBox="1"/>
              <p:nvPr/>
            </p:nvSpPr>
            <p:spPr>
              <a:xfrm>
                <a:off x="235975" y="5088195"/>
                <a:ext cx="10730302" cy="1597169"/>
              </a:xfrm>
              <a:prstGeom prst="rect">
                <a:avLst/>
              </a:prstGeom>
              <a:noFill/>
            </p:spPr>
            <p:txBody>
              <a:bodyPr wrap="square">
                <a:spAutoFit/>
              </a:bodyPr>
              <a:lstStyle/>
              <a:p>
                <a:r>
                  <a:rPr lang="pt-BR" sz="2400" b="1" dirty="0"/>
                  <a:t>Exemplo:</a:t>
                </a:r>
              </a:p>
              <a:p>
                <a:pPr marL="285750" indent="-285750">
                  <a:buFont typeface="Arial" panose="020B0604020202020204" pitchFamily="34" charset="0"/>
                  <a:buChar char="•"/>
                </a:pPr>
                <a:r>
                  <a:rPr lang="pt-BR" sz="2400" b="1" dirty="0"/>
                  <a:t>P: o sol brilha e a lua reflete a luz; </a:t>
                </a:r>
              </a:p>
              <a:p>
                <a:pPr marL="285750" indent="-285750">
                  <a:buFont typeface="Arial" panose="020B0604020202020204" pitchFamily="34" charset="0"/>
                  <a:buChar char="•"/>
                </a:pPr>
                <a:r>
                  <a:rPr lang="pt-BR" sz="2400" b="1" dirty="0"/>
                  <a:t>Q: Ceará ganha ou o Ceará perde;</a:t>
                </a:r>
              </a:p>
              <a:p>
                <a:pPr marL="285750" indent="-285750">
                  <a:buFont typeface="Arial" panose="020B0604020202020204" pitchFamily="34" charset="0"/>
                  <a:buChar char="•"/>
                </a:pPr>
                <a:r>
                  <a:rPr lang="pt-BR" sz="2400" b="1" dirty="0"/>
                  <a:t>R: se </a:t>
                </a:r>
                <a14:m>
                  <m:oMath xmlns:m="http://schemas.openxmlformats.org/officeDocument/2006/math">
                    <m:r>
                      <a:rPr lang="pt-BR" sz="2400" b="1" i="1" smtClean="0">
                        <a:latin typeface="Cambria Math" panose="02040503050406030204" pitchFamily="18" charset="0"/>
                        <a:ea typeface="Cambria Math" panose="02040503050406030204" pitchFamily="18" charset="0"/>
                      </a:rPr>
                      <m:t>√</m:t>
                    </m:r>
                  </m:oMath>
                </a14:m>
                <a:r>
                  <a:rPr lang="pt-BR" sz="2400" b="1" dirty="0"/>
                  <a:t>3 &lt; π e o número 8 é cubo perfeito, então 25 é um número primo</a:t>
                </a:r>
              </a:p>
            </p:txBody>
          </p:sp>
        </mc:Choice>
        <mc:Fallback xmlns="">
          <p:sp>
            <p:nvSpPr>
              <p:cNvPr id="8" name="CaixaDeTexto 7">
                <a:extLst>
                  <a:ext uri="{FF2B5EF4-FFF2-40B4-BE49-F238E27FC236}">
                    <a16:creationId xmlns:a16="http://schemas.microsoft.com/office/drawing/2014/main" id="{004B08F9-8E31-02E9-98CA-965E8B3FB155}"/>
                  </a:ext>
                </a:extLst>
              </p:cNvPr>
              <p:cNvSpPr txBox="1">
                <a:spLocks noRot="1" noChangeAspect="1" noMove="1" noResize="1" noEditPoints="1" noAdjustHandles="1" noChangeArrowheads="1" noChangeShapeType="1" noTextEdit="1"/>
              </p:cNvSpPr>
              <p:nvPr/>
            </p:nvSpPr>
            <p:spPr>
              <a:xfrm>
                <a:off x="235975" y="5088195"/>
                <a:ext cx="10730302" cy="1597169"/>
              </a:xfrm>
              <a:prstGeom prst="rect">
                <a:avLst/>
              </a:prstGeom>
              <a:blipFill>
                <a:blip r:embed="rId2"/>
                <a:stretch>
                  <a:fillRect l="-909" t="-3053" b="-8015"/>
                </a:stretch>
              </a:blipFill>
            </p:spPr>
            <p:txBody>
              <a:bodyPr/>
              <a:lstStyle/>
              <a:p>
                <a:r>
                  <a:rPr lang="pt-BR">
                    <a:noFill/>
                  </a:rPr>
                  <a:t> </a:t>
                </a:r>
              </a:p>
            </p:txBody>
          </p:sp>
        </mc:Fallback>
      </mc:AlternateContent>
    </p:spTree>
    <p:extLst>
      <p:ext uri="{BB962C8B-B14F-4D97-AF65-F5344CB8AC3E}">
        <p14:creationId xmlns:p14="http://schemas.microsoft.com/office/powerpoint/2010/main" val="277906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75EFB-AE65-0648-3A44-75C3279EBFAC}"/>
              </a:ext>
            </a:extLst>
          </p:cNvPr>
          <p:cNvSpPr>
            <a:spLocks noGrp="1"/>
          </p:cNvSpPr>
          <p:nvPr>
            <p:ph type="title"/>
          </p:nvPr>
        </p:nvSpPr>
        <p:spPr/>
        <p:txBody>
          <a:bodyPr/>
          <a:lstStyle/>
          <a:p>
            <a:pPr algn="ctr"/>
            <a:r>
              <a:rPr lang="pt-BR" b="1" dirty="0"/>
              <a:t>DEFINIÇÃO DE PROPOSIÇÃO COMPOSTA</a:t>
            </a:r>
            <a:endParaRPr lang="pt-BR" dirty="0"/>
          </a:p>
        </p:txBody>
      </p:sp>
      <mc:AlternateContent xmlns:mc="http://schemas.openxmlformats.org/markup-compatibility/2006" xmlns:a14="http://schemas.microsoft.com/office/drawing/2010/main">
        <mc:Choice Requires="a14">
          <p:sp>
            <p:nvSpPr>
              <p:cNvPr id="3" name="Espaço Reservado para Texto 2">
                <a:extLst>
                  <a:ext uri="{FF2B5EF4-FFF2-40B4-BE49-F238E27FC236}">
                    <a16:creationId xmlns:a16="http://schemas.microsoft.com/office/drawing/2014/main" id="{2062CF6D-822A-A605-4EDB-EDD99BA90094}"/>
                  </a:ext>
                </a:extLst>
              </p:cNvPr>
              <p:cNvSpPr>
                <a:spLocks noGrp="1"/>
              </p:cNvSpPr>
              <p:nvPr>
                <p:ph type="body" sz="half" idx="2"/>
              </p:nvPr>
            </p:nvSpPr>
            <p:spPr>
              <a:xfrm>
                <a:off x="622824" y="2182761"/>
                <a:ext cx="10943303" cy="3846718"/>
              </a:xfrm>
            </p:spPr>
            <p:txBody>
              <a:bodyPr>
                <a:normAutofit/>
              </a:bodyPr>
              <a:lstStyle/>
              <a:p>
                <a:pPr algn="ctr"/>
                <a:r>
                  <a:rPr lang="pt-BR" sz="4000" b="1" dirty="0"/>
                  <a:t>Note que cada proposição acima contém outras proposições como suas partes integrantes. </a:t>
                </a:r>
              </a:p>
              <a:p>
                <a:pPr algn="ctr"/>
                <a:r>
                  <a:rPr lang="pt-BR" sz="4000" b="1" dirty="0"/>
                  <a:t>As proposições componentes da proposição R são t: </a:t>
                </a:r>
                <a14:m>
                  <m:oMath xmlns:m="http://schemas.openxmlformats.org/officeDocument/2006/math">
                    <m:r>
                      <a:rPr lang="pt-BR" sz="4000" b="1" i="1">
                        <a:latin typeface="Cambria Math" panose="02040503050406030204" pitchFamily="18" charset="0"/>
                        <a:ea typeface="Cambria Math" panose="02040503050406030204" pitchFamily="18" charset="0"/>
                      </a:rPr>
                      <m:t>√ </m:t>
                    </m:r>
                  </m:oMath>
                </a14:m>
                <a:r>
                  <a:rPr lang="pt-BR" sz="4000" b="1" dirty="0"/>
                  <a:t>3 &lt; π ; u: o número 8 é cubo perfeito; e v: 25 é um número primo.</a:t>
                </a:r>
              </a:p>
            </p:txBody>
          </p:sp>
        </mc:Choice>
        <mc:Fallback xmlns="">
          <p:sp>
            <p:nvSpPr>
              <p:cNvPr id="3" name="Espaço Reservado para Texto 2">
                <a:extLst>
                  <a:ext uri="{FF2B5EF4-FFF2-40B4-BE49-F238E27FC236}">
                    <a16:creationId xmlns:a16="http://schemas.microsoft.com/office/drawing/2014/main" id="{2062CF6D-822A-A605-4EDB-EDD99BA90094}"/>
                  </a:ext>
                </a:extLst>
              </p:cNvPr>
              <p:cNvSpPr>
                <a:spLocks noGrp="1" noRot="1" noChangeAspect="1" noMove="1" noResize="1" noEditPoints="1" noAdjustHandles="1" noChangeArrowheads="1" noChangeShapeType="1" noTextEdit="1"/>
              </p:cNvSpPr>
              <p:nvPr>
                <p:ph type="body" sz="half" idx="2"/>
              </p:nvPr>
            </p:nvSpPr>
            <p:spPr>
              <a:xfrm>
                <a:off x="622824" y="2182761"/>
                <a:ext cx="10943303" cy="3846718"/>
              </a:xfrm>
              <a:blipFill>
                <a:blip r:embed="rId2"/>
                <a:stretch>
                  <a:fillRect l="-947" t="-2853" r="-2061"/>
                </a:stretch>
              </a:blipFill>
            </p:spPr>
            <p:txBody>
              <a:bodyPr/>
              <a:lstStyle/>
              <a:p>
                <a:r>
                  <a:rPr lang="pt-BR">
                    <a:noFill/>
                  </a:rPr>
                  <a:t> </a:t>
                </a:r>
              </a:p>
            </p:txBody>
          </p:sp>
        </mc:Fallback>
      </mc:AlternateContent>
    </p:spTree>
    <p:extLst>
      <p:ext uri="{BB962C8B-B14F-4D97-AF65-F5344CB8AC3E}">
        <p14:creationId xmlns:p14="http://schemas.microsoft.com/office/powerpoint/2010/main" val="116891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B260A-9672-6466-2576-7FC45624FA93}"/>
              </a:ext>
            </a:extLst>
          </p:cNvPr>
          <p:cNvSpPr>
            <a:spLocks noGrp="1"/>
          </p:cNvSpPr>
          <p:nvPr>
            <p:ph type="title"/>
          </p:nvPr>
        </p:nvSpPr>
        <p:spPr/>
        <p:txBody>
          <a:bodyPr/>
          <a:lstStyle/>
          <a:p>
            <a:pPr algn="ctr"/>
            <a:r>
              <a:rPr lang="pt-BR" b="1" dirty="0"/>
              <a:t>DEFINIÇÃO DE CONECTIVOS</a:t>
            </a:r>
          </a:p>
        </p:txBody>
      </p:sp>
      <p:sp>
        <p:nvSpPr>
          <p:cNvPr id="3" name="Espaço Reservado para Texto 2">
            <a:extLst>
              <a:ext uri="{FF2B5EF4-FFF2-40B4-BE49-F238E27FC236}">
                <a16:creationId xmlns:a16="http://schemas.microsoft.com/office/drawing/2014/main" id="{307BC0AF-E841-7C00-CE73-D6D3C281BB0F}"/>
              </a:ext>
            </a:extLst>
          </p:cNvPr>
          <p:cNvSpPr>
            <a:spLocks noGrp="1"/>
          </p:cNvSpPr>
          <p:nvPr>
            <p:ph type="body" sz="half" idx="2"/>
          </p:nvPr>
        </p:nvSpPr>
        <p:spPr>
          <a:xfrm>
            <a:off x="619431" y="1813708"/>
            <a:ext cx="11149781" cy="2463325"/>
          </a:xfrm>
        </p:spPr>
        <p:txBody>
          <a:bodyPr>
            <a:normAutofit lnSpcReduction="10000"/>
          </a:bodyPr>
          <a:lstStyle/>
          <a:p>
            <a:pPr algn="ctr"/>
            <a:r>
              <a:rPr lang="pt-BR" sz="3600" dirty="0"/>
              <a:t>Conectivos são as palavras que usamos para formar novas proposições a partir de outras. Os principais conectivos são as palavras (ou termos): </a:t>
            </a:r>
          </a:p>
          <a:p>
            <a:pPr algn="ctr"/>
            <a:r>
              <a:rPr lang="pt-BR" sz="3600" dirty="0">
                <a:highlight>
                  <a:srgbClr val="FFFF00"/>
                </a:highlight>
              </a:rPr>
              <a:t>“e”, “ou”, “não”, “se ... então”, e “... se e somente se ...”. </a:t>
            </a:r>
          </a:p>
        </p:txBody>
      </p:sp>
      <p:sp>
        <p:nvSpPr>
          <p:cNvPr id="8" name="CaixaDeTexto 7">
            <a:extLst>
              <a:ext uri="{FF2B5EF4-FFF2-40B4-BE49-F238E27FC236}">
                <a16:creationId xmlns:a16="http://schemas.microsoft.com/office/drawing/2014/main" id="{36BB74BD-62AD-3091-CF4F-1FD4ABFD2E3F}"/>
              </a:ext>
            </a:extLst>
          </p:cNvPr>
          <p:cNvSpPr txBox="1"/>
          <p:nvPr/>
        </p:nvSpPr>
        <p:spPr>
          <a:xfrm>
            <a:off x="970481" y="4807975"/>
            <a:ext cx="10247990" cy="1384995"/>
          </a:xfrm>
          <a:prstGeom prst="rect">
            <a:avLst/>
          </a:prstGeom>
          <a:noFill/>
        </p:spPr>
        <p:txBody>
          <a:bodyPr wrap="square">
            <a:spAutoFit/>
          </a:bodyPr>
          <a:lstStyle/>
          <a:p>
            <a:pPr algn="ctr"/>
            <a:r>
              <a:rPr lang="pt-BR" sz="2800" b="1" dirty="0">
                <a:highlight>
                  <a:srgbClr val="FFFF00"/>
                </a:highlight>
              </a:rPr>
              <a:t>Na maioria dos casos, os conectivos ligam duas ou mais proposições (ou afirmações). Vejamos alguns exemplos, em que estão destacados os conectivos usados para compor a proposição</a:t>
            </a:r>
            <a:r>
              <a:rPr lang="pt-BR" sz="2800" dirty="0"/>
              <a:t>.</a:t>
            </a:r>
          </a:p>
        </p:txBody>
      </p:sp>
    </p:spTree>
    <p:extLst>
      <p:ext uri="{BB962C8B-B14F-4D97-AF65-F5344CB8AC3E}">
        <p14:creationId xmlns:p14="http://schemas.microsoft.com/office/powerpoint/2010/main" val="163823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D1041-4359-75EB-6A3A-FC2460524D01}"/>
              </a:ext>
            </a:extLst>
          </p:cNvPr>
          <p:cNvSpPr>
            <a:spLocks noGrp="1"/>
          </p:cNvSpPr>
          <p:nvPr>
            <p:ph type="title"/>
          </p:nvPr>
        </p:nvSpPr>
        <p:spPr/>
        <p:txBody>
          <a:bodyPr>
            <a:normAutofit/>
          </a:bodyPr>
          <a:lstStyle/>
          <a:p>
            <a:pPr algn="ctr"/>
            <a:r>
              <a:rPr lang="pt-BR" sz="4800" b="1" dirty="0"/>
              <a:t>Exemplos de Conectivos</a:t>
            </a:r>
          </a:p>
        </p:txBody>
      </p:sp>
      <p:sp>
        <p:nvSpPr>
          <p:cNvPr id="3" name="Espaço Reservado para Texto 2">
            <a:extLst>
              <a:ext uri="{FF2B5EF4-FFF2-40B4-BE49-F238E27FC236}">
                <a16:creationId xmlns:a16="http://schemas.microsoft.com/office/drawing/2014/main" id="{BDE449F0-98B0-511C-A4A0-A4B340C3141D}"/>
              </a:ext>
            </a:extLst>
          </p:cNvPr>
          <p:cNvSpPr>
            <a:spLocks noGrp="1"/>
          </p:cNvSpPr>
          <p:nvPr>
            <p:ph type="body" sz="half" idx="2"/>
          </p:nvPr>
        </p:nvSpPr>
        <p:spPr>
          <a:xfrm>
            <a:off x="206477" y="2389239"/>
            <a:ext cx="11798709" cy="3787723"/>
          </a:xfrm>
        </p:spPr>
        <p:txBody>
          <a:bodyPr>
            <a:normAutofit/>
          </a:bodyPr>
          <a:lstStyle/>
          <a:p>
            <a:pPr marL="342900" indent="-342900">
              <a:buFont typeface="Arial" panose="020B0604020202020204" pitchFamily="34" charset="0"/>
              <a:buChar char="•"/>
            </a:pPr>
            <a:r>
              <a:rPr lang="pt-BR" sz="2800" dirty="0"/>
              <a:t>O número 2 é par </a:t>
            </a:r>
            <a:r>
              <a:rPr lang="pt-BR" sz="2800" b="1" dirty="0">
                <a:highlight>
                  <a:srgbClr val="FFFF00"/>
                </a:highlight>
              </a:rPr>
              <a:t>e</a:t>
            </a:r>
            <a:r>
              <a:rPr lang="pt-BR" sz="2800" dirty="0"/>
              <a:t> 5 é ímpar. </a:t>
            </a:r>
          </a:p>
          <a:p>
            <a:pPr marL="342900" indent="-342900">
              <a:buFont typeface="Arial" panose="020B0604020202020204" pitchFamily="34" charset="0"/>
              <a:buChar char="•"/>
            </a:pPr>
            <a:r>
              <a:rPr lang="pt-BR" sz="2800" dirty="0"/>
              <a:t>Um triângulo ABC é escaleno </a:t>
            </a:r>
            <a:r>
              <a:rPr lang="pt-BR" sz="2800" b="1" dirty="0">
                <a:highlight>
                  <a:srgbClr val="FFFF00"/>
                </a:highlight>
              </a:rPr>
              <a:t>ou</a:t>
            </a:r>
            <a:r>
              <a:rPr lang="pt-BR" sz="2800" dirty="0"/>
              <a:t> isósceles.</a:t>
            </a:r>
          </a:p>
          <a:p>
            <a:pPr marL="342900" indent="-342900">
              <a:buFont typeface="Arial" panose="020B0604020202020204" pitchFamily="34" charset="0"/>
              <a:buChar char="•"/>
            </a:pPr>
            <a:r>
              <a:rPr lang="pt-BR" sz="2800" dirty="0"/>
              <a:t>Neste ano, </a:t>
            </a:r>
            <a:r>
              <a:rPr lang="pt-BR" sz="2800" b="1" dirty="0">
                <a:highlight>
                  <a:srgbClr val="FFFF00"/>
                </a:highlight>
              </a:rPr>
              <a:t>não</a:t>
            </a:r>
            <a:r>
              <a:rPr lang="pt-BR" sz="2800" dirty="0"/>
              <a:t> houve inverno (esta proposição deriva da proposição “Neste ano, houve inverno”). </a:t>
            </a:r>
          </a:p>
          <a:p>
            <a:pPr marL="342900" indent="-342900">
              <a:buFont typeface="Arial" panose="020B0604020202020204" pitchFamily="34" charset="0"/>
              <a:buChar char="•"/>
            </a:pPr>
            <a:r>
              <a:rPr lang="pt-BR" sz="2800" dirty="0"/>
              <a:t>Se sabe Matemática, </a:t>
            </a:r>
            <a:r>
              <a:rPr lang="pt-BR" sz="2800" b="1" dirty="0">
                <a:highlight>
                  <a:srgbClr val="FFFF00"/>
                </a:highlight>
              </a:rPr>
              <a:t>então</a:t>
            </a:r>
            <a:r>
              <a:rPr lang="pt-BR" sz="2800" dirty="0"/>
              <a:t> faça Medicina. </a:t>
            </a:r>
          </a:p>
          <a:p>
            <a:pPr marL="342900" indent="-342900">
              <a:buFont typeface="Arial" panose="020B0604020202020204" pitchFamily="34" charset="0"/>
              <a:buChar char="•"/>
            </a:pPr>
            <a:r>
              <a:rPr lang="pt-BR" sz="2800" dirty="0"/>
              <a:t>Um triângulo é retângulo </a:t>
            </a:r>
            <a:r>
              <a:rPr lang="pt-BR" sz="2800" b="1" dirty="0">
                <a:highlight>
                  <a:srgbClr val="FFFF00"/>
                </a:highlight>
              </a:rPr>
              <a:t>se, e somente se</a:t>
            </a:r>
            <a:r>
              <a:rPr lang="pt-BR" sz="2800" dirty="0"/>
              <a:t>, satisfaz o Teorema de Pitágoras</a:t>
            </a:r>
          </a:p>
        </p:txBody>
      </p:sp>
    </p:spTree>
    <p:extLst>
      <p:ext uri="{BB962C8B-B14F-4D97-AF65-F5344CB8AC3E}">
        <p14:creationId xmlns:p14="http://schemas.microsoft.com/office/powerpoint/2010/main" val="421175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E2EFAF2-E797-E188-5ABA-3BC4414EE825}"/>
              </a:ext>
            </a:extLst>
          </p:cNvPr>
          <p:cNvSpPr>
            <a:spLocks noGrp="1"/>
          </p:cNvSpPr>
          <p:nvPr>
            <p:ph type="body" sz="half" idx="2"/>
          </p:nvPr>
        </p:nvSpPr>
        <p:spPr>
          <a:xfrm>
            <a:off x="840658" y="2288312"/>
            <a:ext cx="10338619" cy="4103345"/>
          </a:xfrm>
        </p:spPr>
        <p:txBody>
          <a:bodyPr>
            <a:normAutofit fontScale="55000" lnSpcReduction="20000"/>
          </a:bodyPr>
          <a:lstStyle/>
          <a:p>
            <a:pPr algn="ctr"/>
            <a:r>
              <a:rPr lang="pt-BR" sz="5900" dirty="0"/>
              <a:t>Em grupo, criar três conectivos de cada um dos itens abaixo:</a:t>
            </a:r>
          </a:p>
          <a:p>
            <a:pPr algn="ctr"/>
            <a:r>
              <a:rPr lang="pt-BR" sz="5900" dirty="0">
                <a:highlight>
                  <a:srgbClr val="FFFF00"/>
                </a:highlight>
              </a:rPr>
              <a:t>“e”, </a:t>
            </a:r>
          </a:p>
          <a:p>
            <a:pPr algn="ctr"/>
            <a:r>
              <a:rPr lang="pt-BR" sz="5900" dirty="0">
                <a:highlight>
                  <a:srgbClr val="FFFF00"/>
                </a:highlight>
              </a:rPr>
              <a:t>“ou”,</a:t>
            </a:r>
          </a:p>
          <a:p>
            <a:pPr algn="ctr"/>
            <a:r>
              <a:rPr lang="pt-BR" sz="5900" dirty="0">
                <a:highlight>
                  <a:srgbClr val="FFFF00"/>
                </a:highlight>
              </a:rPr>
              <a:t> “não”,</a:t>
            </a:r>
          </a:p>
          <a:p>
            <a:pPr algn="ctr"/>
            <a:r>
              <a:rPr lang="pt-BR" sz="5900" dirty="0">
                <a:highlight>
                  <a:srgbClr val="FFFF00"/>
                </a:highlight>
              </a:rPr>
              <a:t> “se ... então”, </a:t>
            </a:r>
          </a:p>
          <a:p>
            <a:pPr algn="ctr"/>
            <a:r>
              <a:rPr lang="pt-BR" sz="5900" dirty="0">
                <a:highlight>
                  <a:srgbClr val="FFFF00"/>
                </a:highlight>
              </a:rPr>
              <a:t> “... se e somente se ...”. </a:t>
            </a:r>
          </a:p>
          <a:p>
            <a:pPr algn="ctr"/>
            <a:endParaRPr lang="pt-BR" sz="2400" dirty="0"/>
          </a:p>
          <a:p>
            <a:pPr algn="ctr"/>
            <a:r>
              <a:rPr lang="pt-BR" sz="2400" dirty="0"/>
              <a:t> </a:t>
            </a:r>
          </a:p>
          <a:p>
            <a:pPr algn="ctr"/>
            <a:endParaRPr lang="pt-BR" dirty="0"/>
          </a:p>
        </p:txBody>
      </p:sp>
      <p:sp>
        <p:nvSpPr>
          <p:cNvPr id="5" name="Título 4">
            <a:extLst>
              <a:ext uri="{FF2B5EF4-FFF2-40B4-BE49-F238E27FC236}">
                <a16:creationId xmlns:a16="http://schemas.microsoft.com/office/drawing/2014/main" id="{AFED2528-EBF8-D0A2-0D46-D2C903BAE45D}"/>
              </a:ext>
            </a:extLst>
          </p:cNvPr>
          <p:cNvSpPr>
            <a:spLocks noGrp="1"/>
          </p:cNvSpPr>
          <p:nvPr>
            <p:ph type="title"/>
          </p:nvPr>
        </p:nvSpPr>
        <p:spPr/>
        <p:txBody>
          <a:bodyPr/>
          <a:lstStyle/>
          <a:p>
            <a:r>
              <a:rPr lang="pt-BR" b="1" dirty="0"/>
              <a:t>3.Exercício Proposto em grupo para enviar via Teams</a:t>
            </a:r>
            <a:endParaRPr lang="pt-BR" dirty="0"/>
          </a:p>
        </p:txBody>
      </p:sp>
    </p:spTree>
    <p:extLst>
      <p:ext uri="{BB962C8B-B14F-4D97-AF65-F5344CB8AC3E}">
        <p14:creationId xmlns:p14="http://schemas.microsoft.com/office/powerpoint/2010/main" val="350885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418D913-C658-D445-35C8-9464292560B7}"/>
              </a:ext>
            </a:extLst>
          </p:cNvPr>
          <p:cNvSpPr>
            <a:spLocks noChangeArrowheads="1"/>
          </p:cNvSpPr>
          <p:nvPr/>
        </p:nvSpPr>
        <p:spPr bwMode="auto">
          <a:xfrm>
            <a:off x="135464" y="27001"/>
            <a:ext cx="12131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Arial" panose="020B0604020202020204" pitchFamily="34" charset="0"/>
              </a:rPr>
              <a:t>Aqui está um </a:t>
            </a:r>
            <a:r>
              <a:rPr kumimoji="0" lang="pt-BR" altLang="pt-BR" sz="1800" b="1" i="0" u="none" strike="noStrike" cap="none" normalizeH="0" baseline="0" dirty="0">
                <a:ln>
                  <a:noFill/>
                </a:ln>
                <a:solidFill>
                  <a:schemeClr val="tx1"/>
                </a:solidFill>
                <a:effectLst/>
                <a:latin typeface="Arial" panose="020B0604020202020204" pitchFamily="34" charset="0"/>
              </a:rPr>
              <a:t>Mapa Mental</a:t>
            </a:r>
            <a:r>
              <a:rPr kumimoji="0" lang="pt-BR" altLang="pt-BR" sz="1800" b="0" i="0" u="none" strike="noStrike" cap="none" normalizeH="0" baseline="0" dirty="0">
                <a:ln>
                  <a:noFill/>
                </a:ln>
                <a:solidFill>
                  <a:schemeClr val="tx1"/>
                </a:solidFill>
                <a:effectLst/>
                <a:latin typeface="Arial" panose="020B0604020202020204" pitchFamily="34" charset="0"/>
              </a:rPr>
              <a:t> da 2ª Aula de Matemática Discreta sobre </a:t>
            </a:r>
            <a:r>
              <a:rPr kumimoji="0" lang="pt-BR" altLang="pt-BR" sz="1800" b="1" i="0" u="none" strike="noStrike" cap="none" normalizeH="0" baseline="0" dirty="0">
                <a:ln>
                  <a:noFill/>
                </a:ln>
                <a:solidFill>
                  <a:schemeClr val="tx1"/>
                </a:solidFill>
                <a:effectLst/>
                <a:latin typeface="Arial" panose="020B0604020202020204" pitchFamily="34" charset="0"/>
              </a:rPr>
              <a:t>Lógica Proposicional e Conectivos Lógicos</a:t>
            </a:r>
            <a:r>
              <a:rPr kumimoji="0" lang="pt-BR" altLang="pt-BR" sz="1800" b="0" i="0" u="none" strike="noStrike" cap="none" normalizeH="0" baseline="0" dirty="0">
                <a:ln>
                  <a:noFill/>
                </a:ln>
                <a:solidFill>
                  <a:schemeClr val="tx1"/>
                </a:solidFill>
                <a:effectLst/>
                <a:latin typeface="Arial" panose="020B0604020202020204" pitchFamily="34" charset="0"/>
              </a:rPr>
              <a:t>:</a:t>
            </a:r>
          </a:p>
        </p:txBody>
      </p:sp>
      <p:pic>
        <p:nvPicPr>
          <p:cNvPr id="1029" name="Picture 5" descr="Imagem gerada">
            <a:extLst>
              <a:ext uri="{FF2B5EF4-FFF2-40B4-BE49-F238E27FC236}">
                <a16:creationId xmlns:a16="http://schemas.microsoft.com/office/drawing/2014/main" id="{B39A1D6F-319B-DD07-6B1B-1CA496E13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7" t="2222" r="1275" b="5185"/>
          <a:stretch/>
        </p:blipFill>
        <p:spPr bwMode="auto">
          <a:xfrm>
            <a:off x="1295397" y="474133"/>
            <a:ext cx="9872134"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38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8BBF6-616C-7A05-0A82-42A28ACC686D}"/>
              </a:ext>
            </a:extLst>
          </p:cNvPr>
          <p:cNvSpPr>
            <a:spLocks noGrp="1"/>
          </p:cNvSpPr>
          <p:nvPr>
            <p:ph type="ctrTitle"/>
          </p:nvPr>
        </p:nvSpPr>
        <p:spPr/>
        <p:txBody>
          <a:bodyPr/>
          <a:lstStyle/>
          <a:p>
            <a:r>
              <a:rPr lang="pt-BR" dirty="0"/>
              <a:t>Introdução de Lógica e Tabela Verdade</a:t>
            </a:r>
          </a:p>
        </p:txBody>
      </p:sp>
      <p:sp>
        <p:nvSpPr>
          <p:cNvPr id="3" name="Subtítulo 2">
            <a:extLst>
              <a:ext uri="{FF2B5EF4-FFF2-40B4-BE49-F238E27FC236}">
                <a16:creationId xmlns:a16="http://schemas.microsoft.com/office/drawing/2014/main" id="{CB85C49A-866B-AD74-67C9-C42294B92B95}"/>
              </a:ext>
            </a:extLst>
          </p:cNvPr>
          <p:cNvSpPr>
            <a:spLocks noGrp="1"/>
          </p:cNvSpPr>
          <p:nvPr>
            <p:ph type="subTitle" idx="1"/>
          </p:nvPr>
        </p:nvSpPr>
        <p:spPr/>
        <p:txBody>
          <a:bodyPr>
            <a:normAutofit/>
          </a:bodyPr>
          <a:lstStyle/>
          <a:p>
            <a:pPr algn="ctr"/>
            <a:r>
              <a:rPr lang="pt-BR" sz="3600" dirty="0"/>
              <a:t>4ºAula de Matemática Discreta</a:t>
            </a:r>
          </a:p>
        </p:txBody>
      </p:sp>
    </p:spTree>
    <p:extLst>
      <p:ext uri="{BB962C8B-B14F-4D97-AF65-F5344CB8AC3E}">
        <p14:creationId xmlns:p14="http://schemas.microsoft.com/office/powerpoint/2010/main" val="101667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8A0AE-B21D-1826-2331-C8D9BB2EB41B}"/>
              </a:ext>
            </a:extLst>
          </p:cNvPr>
          <p:cNvSpPr>
            <a:spLocks noGrp="1"/>
          </p:cNvSpPr>
          <p:nvPr>
            <p:ph type="title"/>
          </p:nvPr>
        </p:nvSpPr>
        <p:spPr>
          <a:xfrm>
            <a:off x="1280160" y="466343"/>
            <a:ext cx="9628632" cy="1362113"/>
          </a:xfrm>
        </p:spPr>
        <p:txBody>
          <a:bodyPr anchor="ctr">
            <a:normAutofit/>
          </a:bodyPr>
          <a:lstStyle/>
          <a:p>
            <a:pPr algn="ctr"/>
            <a:r>
              <a:rPr lang="pt-BR" sz="4000" dirty="0"/>
              <a:t>Tabela Verdade onde tudo começou</a:t>
            </a:r>
          </a:p>
        </p:txBody>
      </p:sp>
      <p:sp>
        <p:nvSpPr>
          <p:cNvPr id="3" name="Espaço Reservado para Conteúdo 2">
            <a:extLst>
              <a:ext uri="{FF2B5EF4-FFF2-40B4-BE49-F238E27FC236}">
                <a16:creationId xmlns:a16="http://schemas.microsoft.com/office/drawing/2014/main" id="{21E0EC3E-B391-5CE9-20CD-8F1F5D3E4809}"/>
              </a:ext>
            </a:extLst>
          </p:cNvPr>
          <p:cNvSpPr>
            <a:spLocks noGrp="1"/>
          </p:cNvSpPr>
          <p:nvPr>
            <p:ph type="body" sz="half" idx="2"/>
          </p:nvPr>
        </p:nvSpPr>
        <p:spPr>
          <a:xfrm>
            <a:off x="0" y="1784209"/>
            <a:ext cx="5518895" cy="5029544"/>
          </a:xfrm>
        </p:spPr>
        <p:txBody>
          <a:bodyPr>
            <a:normAutofit lnSpcReduction="10000"/>
          </a:bodyPr>
          <a:lstStyle/>
          <a:p>
            <a:pPr algn="ctr"/>
            <a:r>
              <a:rPr lang="pt-BR" sz="2800" b="0" i="0" dirty="0">
                <a:effectLst/>
              </a:rPr>
              <a:t>As tabelas da verdade derivam do trabalho de </a:t>
            </a:r>
            <a:r>
              <a:rPr lang="pt-BR" sz="2800" b="0" i="0" dirty="0" err="1">
                <a:effectLst/>
              </a:rPr>
              <a:t>Gottlob</a:t>
            </a:r>
            <a:r>
              <a:rPr lang="pt-BR" sz="2800" b="0" i="0" dirty="0">
                <a:effectLst/>
              </a:rPr>
              <a:t> Frege, Charles Peirce por volta de 1880, e tomaram a forma atual em 1922 através dos trabalhos de Emil Post e Ludwig Wittgenstein.</a:t>
            </a:r>
          </a:p>
          <a:p>
            <a:pPr algn="ctr"/>
            <a:r>
              <a:rPr lang="pt-BR" sz="2600" dirty="0"/>
              <a:t>O Tractatus Logico-</a:t>
            </a:r>
            <a:r>
              <a:rPr lang="pt-BR" sz="2600" dirty="0" err="1"/>
              <a:t>Philosophicus</a:t>
            </a:r>
            <a:r>
              <a:rPr lang="pt-BR" sz="2600" dirty="0"/>
              <a:t>, de Wittgenstein, utilizava-as para classificar funções verdades em uma série. A vasta influência desse trabalho levou, então, à difusão do uso de tabelas-verdade</a:t>
            </a:r>
            <a:endParaRPr lang="pt-BR" sz="3500" dirty="0"/>
          </a:p>
        </p:txBody>
      </p:sp>
      <p:pic>
        <p:nvPicPr>
          <p:cNvPr id="1026" name="Picture 2" descr="ULB – Sammlung Gottlob Frege">
            <a:extLst>
              <a:ext uri="{FF2B5EF4-FFF2-40B4-BE49-F238E27FC236}">
                <a16:creationId xmlns:a16="http://schemas.microsoft.com/office/drawing/2014/main" id="{0109933C-589C-74F6-7BA9-D05D1ADD08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80" r="-1" b="25808"/>
          <a:stretch/>
        </p:blipFill>
        <p:spPr bwMode="auto">
          <a:xfrm>
            <a:off x="5518896" y="1828456"/>
            <a:ext cx="5389895" cy="5029544"/>
          </a:xfrm>
          <a:prstGeom prst="rect">
            <a:avLst/>
          </a:prstGeom>
          <a:solidFill>
            <a:srgbClr val="FFFFFF"/>
          </a:solidFill>
        </p:spPr>
      </p:pic>
    </p:spTree>
    <p:extLst>
      <p:ext uri="{BB962C8B-B14F-4D97-AF65-F5344CB8AC3E}">
        <p14:creationId xmlns:p14="http://schemas.microsoft.com/office/powerpoint/2010/main" val="347970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EA114F7A-2CE8-C2C7-81EB-2668AABC260F}"/>
              </a:ext>
            </a:extLst>
          </p:cNvPr>
          <p:cNvSpPr>
            <a:spLocks noGrp="1"/>
          </p:cNvSpPr>
          <p:nvPr>
            <p:ph type="ctrTitle"/>
          </p:nvPr>
        </p:nvSpPr>
        <p:spPr>
          <a:xfrm>
            <a:off x="2667001" y="2128839"/>
            <a:ext cx="6983413" cy="1728787"/>
          </a:xfrm>
        </p:spPr>
        <p:txBody>
          <a:bodyPr>
            <a:normAutofit fontScale="90000"/>
          </a:bodyPr>
          <a:lstStyle/>
          <a:p>
            <a:pPr algn="ctr" eaLnBrk="1" hangingPunct="1">
              <a:defRPr/>
            </a:pPr>
            <a:r>
              <a:rPr lang="pt-BR" dirty="0">
                <a:latin typeface="Cambria" pitchFamily="18" charset="0"/>
              </a:rPr>
              <a:t>Proposições e Conectivos Lógicos</a:t>
            </a:r>
          </a:p>
        </p:txBody>
      </p:sp>
    </p:spTree>
    <p:extLst>
      <p:ext uri="{BB962C8B-B14F-4D97-AF65-F5344CB8AC3E}">
        <p14:creationId xmlns:p14="http://schemas.microsoft.com/office/powerpoint/2010/main" val="324004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4F6B-0E55-1C39-1F54-803CF408141F}"/>
              </a:ext>
            </a:extLst>
          </p:cNvPr>
          <p:cNvSpPr>
            <a:spLocks noGrp="1"/>
          </p:cNvSpPr>
          <p:nvPr>
            <p:ph type="title"/>
          </p:nvPr>
        </p:nvSpPr>
        <p:spPr/>
        <p:txBody>
          <a:bodyPr>
            <a:normAutofit/>
          </a:bodyPr>
          <a:lstStyle/>
          <a:p>
            <a:pPr algn="ctr"/>
            <a:r>
              <a:rPr lang="pt-BR" sz="4800" dirty="0"/>
              <a:t>Primeiro Conceito da Tabela Verdade</a:t>
            </a:r>
          </a:p>
        </p:txBody>
      </p:sp>
      <p:sp>
        <p:nvSpPr>
          <p:cNvPr id="3" name="Espaço Reservado para Conteúdo 2">
            <a:extLst>
              <a:ext uri="{FF2B5EF4-FFF2-40B4-BE49-F238E27FC236}">
                <a16:creationId xmlns:a16="http://schemas.microsoft.com/office/drawing/2014/main" id="{C95BEEC8-E8B2-9967-18A0-A79EDA3D6F83}"/>
              </a:ext>
            </a:extLst>
          </p:cNvPr>
          <p:cNvSpPr>
            <a:spLocks noGrp="1"/>
          </p:cNvSpPr>
          <p:nvPr>
            <p:ph idx="1"/>
          </p:nvPr>
        </p:nvSpPr>
        <p:spPr>
          <a:xfrm>
            <a:off x="221225" y="2190749"/>
            <a:ext cx="11798709" cy="3986213"/>
          </a:xfrm>
        </p:spPr>
        <p:txBody>
          <a:bodyPr>
            <a:normAutofit/>
          </a:bodyPr>
          <a:lstStyle/>
          <a:p>
            <a:pPr algn="ctr"/>
            <a:r>
              <a:rPr lang="pt-BR" sz="3200" b="0" i="0" dirty="0">
                <a:solidFill>
                  <a:srgbClr val="202124"/>
                </a:solidFill>
                <a:effectLst/>
                <a:latin typeface="Arial" panose="020B0604020202020204" pitchFamily="34" charset="0"/>
                <a:cs typeface="Arial" panose="020B0604020202020204" pitchFamily="34" charset="0"/>
              </a:rPr>
              <a:t>Tabela verdade </a:t>
            </a:r>
            <a:r>
              <a:rPr lang="pt-BR" sz="3200" b="0" i="0" dirty="0">
                <a:solidFill>
                  <a:srgbClr val="040C28"/>
                </a:solidFill>
                <a:effectLst/>
                <a:latin typeface="Arial" panose="020B0604020202020204" pitchFamily="34" charset="0"/>
                <a:cs typeface="Arial" panose="020B0604020202020204" pitchFamily="34" charset="0"/>
              </a:rPr>
              <a:t>é um dispositivo utilizado no estudo da lógica matemática</a:t>
            </a:r>
            <a:r>
              <a:rPr lang="pt-BR" sz="3200" b="0" i="0" dirty="0">
                <a:solidFill>
                  <a:srgbClr val="202124"/>
                </a:solidFill>
                <a:effectLst/>
                <a:latin typeface="Arial" panose="020B0604020202020204" pitchFamily="34" charset="0"/>
                <a:cs typeface="Arial" panose="020B0604020202020204" pitchFamily="34" charset="0"/>
              </a:rPr>
              <a:t>. </a:t>
            </a:r>
          </a:p>
          <a:p>
            <a:pPr algn="ctr"/>
            <a:r>
              <a:rPr lang="pt-BR" sz="3200" b="0" i="0" dirty="0">
                <a:solidFill>
                  <a:srgbClr val="202124"/>
                </a:solidFill>
                <a:effectLst/>
                <a:latin typeface="Arial" panose="020B0604020202020204" pitchFamily="34" charset="0"/>
                <a:cs typeface="Arial" panose="020B0604020202020204" pitchFamily="34" charset="0"/>
              </a:rPr>
              <a:t>Com o uso desta tabela é possível definir o valor lógico de uma proposição, isto é, saber quando uma sentença é verdadeira ou falsa. </a:t>
            </a:r>
          </a:p>
          <a:p>
            <a:pPr algn="ctr"/>
            <a:r>
              <a:rPr lang="pt-BR" sz="3200" b="0" i="0" dirty="0">
                <a:solidFill>
                  <a:srgbClr val="202124"/>
                </a:solidFill>
                <a:effectLst/>
                <a:latin typeface="Arial" panose="020B0604020202020204" pitchFamily="34" charset="0"/>
                <a:cs typeface="Arial" panose="020B0604020202020204" pitchFamily="34" charset="0"/>
              </a:rPr>
              <a:t>Em lógica, as proposições representam pensamentos completos e indicam afirmações de fatos ou ideias.</a:t>
            </a:r>
            <a:endParaRPr lang="pt-B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90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8FA0-E3F4-ACB7-6E2F-A64B380CE888}"/>
              </a:ext>
            </a:extLst>
          </p:cNvPr>
          <p:cNvSpPr>
            <a:spLocks noGrp="1"/>
          </p:cNvSpPr>
          <p:nvPr>
            <p:ph type="title"/>
          </p:nvPr>
        </p:nvSpPr>
        <p:spPr>
          <a:xfrm>
            <a:off x="1280160" y="466343"/>
            <a:ext cx="9628632" cy="1362113"/>
          </a:xfrm>
        </p:spPr>
        <p:txBody>
          <a:bodyPr anchor="ctr">
            <a:normAutofit/>
          </a:bodyPr>
          <a:lstStyle/>
          <a:p>
            <a:r>
              <a:rPr lang="pt-BR"/>
              <a:t>Segundo Conceito ou Definição</a:t>
            </a:r>
          </a:p>
        </p:txBody>
      </p:sp>
      <p:sp>
        <p:nvSpPr>
          <p:cNvPr id="3" name="Espaço Reservado para Conteúdo 2">
            <a:extLst>
              <a:ext uri="{FF2B5EF4-FFF2-40B4-BE49-F238E27FC236}">
                <a16:creationId xmlns:a16="http://schemas.microsoft.com/office/drawing/2014/main" id="{AEA827B0-D12C-0FFB-89B2-603312CCD6C4}"/>
              </a:ext>
            </a:extLst>
          </p:cNvPr>
          <p:cNvSpPr>
            <a:spLocks noGrp="1"/>
          </p:cNvSpPr>
          <p:nvPr>
            <p:ph sz="half" idx="1"/>
          </p:nvPr>
        </p:nvSpPr>
        <p:spPr>
          <a:xfrm>
            <a:off x="162231" y="2194560"/>
            <a:ext cx="6946491" cy="3986784"/>
          </a:xfrm>
        </p:spPr>
        <p:txBody>
          <a:bodyPr>
            <a:normAutofit/>
          </a:bodyPr>
          <a:lstStyle/>
          <a:p>
            <a:pPr marL="0" indent="0" algn="ctr">
              <a:lnSpc>
                <a:spcPct val="150000"/>
              </a:lnSpc>
              <a:buNone/>
            </a:pPr>
            <a:r>
              <a:rPr lang="pt-BR" sz="2800" b="0" i="0" dirty="0">
                <a:effectLst/>
              </a:rPr>
              <a:t>Tabela verdade ou tabela de verdade é uma ferramenta de natureza matemática muito utilizada no campo do raciocínio lógico. Seu objetivo é verificar a validade lógica de uma proposição composta (argumento formado por duas ou mais proposições simples).</a:t>
            </a:r>
            <a:endParaRPr lang="pt-BR" sz="2800" dirty="0"/>
          </a:p>
        </p:txBody>
      </p:sp>
      <p:pic>
        <p:nvPicPr>
          <p:cNvPr id="8194" name="Picture 2" descr="Tabela Verdade - Toda Matéria">
            <a:extLst>
              <a:ext uri="{FF2B5EF4-FFF2-40B4-BE49-F238E27FC236}">
                <a16:creationId xmlns:a16="http://schemas.microsoft.com/office/drawing/2014/main" id="{7EDF5DED-3081-7106-A5C2-8710D8A370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59264" y="2348944"/>
            <a:ext cx="4493424" cy="3678015"/>
          </a:xfrm>
          <a:prstGeom prst="rect">
            <a:avLst/>
          </a:prstGeom>
          <a:solidFill>
            <a:srgbClr val="FFFFFF"/>
          </a:solidFill>
        </p:spPr>
      </p:pic>
    </p:spTree>
    <p:extLst>
      <p:ext uri="{BB962C8B-B14F-4D97-AF65-F5344CB8AC3E}">
        <p14:creationId xmlns:p14="http://schemas.microsoft.com/office/powerpoint/2010/main" val="8594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11485D-5769-CC04-5A79-FD2A5596931D}"/>
              </a:ext>
            </a:extLst>
          </p:cNvPr>
          <p:cNvSpPr>
            <a:spLocks noGrp="1"/>
          </p:cNvSpPr>
          <p:nvPr>
            <p:ph type="title"/>
          </p:nvPr>
        </p:nvSpPr>
        <p:spPr/>
        <p:txBody>
          <a:bodyPr>
            <a:normAutofit/>
          </a:bodyPr>
          <a:lstStyle/>
          <a:p>
            <a:pPr algn="ctr"/>
            <a:r>
              <a:rPr lang="pt-BR" sz="3600" dirty="0"/>
              <a:t>Terceiro Conceito da Tabela Verdade</a:t>
            </a:r>
          </a:p>
        </p:txBody>
      </p:sp>
      <p:sp>
        <p:nvSpPr>
          <p:cNvPr id="3" name="Espaço Reservado para Conteúdo 2">
            <a:extLst>
              <a:ext uri="{FF2B5EF4-FFF2-40B4-BE49-F238E27FC236}">
                <a16:creationId xmlns:a16="http://schemas.microsoft.com/office/drawing/2014/main" id="{73FC9492-8CE1-4202-31B6-CC30A07DFC73}"/>
              </a:ext>
            </a:extLst>
          </p:cNvPr>
          <p:cNvSpPr>
            <a:spLocks noGrp="1"/>
          </p:cNvSpPr>
          <p:nvPr>
            <p:ph idx="1"/>
          </p:nvPr>
        </p:nvSpPr>
        <p:spPr>
          <a:xfrm>
            <a:off x="196948" y="2190749"/>
            <a:ext cx="11859064" cy="4200908"/>
          </a:xfrm>
        </p:spPr>
        <p:txBody>
          <a:bodyPr>
            <a:normAutofit/>
          </a:bodyPr>
          <a:lstStyle/>
          <a:p>
            <a:pPr algn="ctr"/>
            <a:r>
              <a:rPr lang="pt-BR" sz="3600" b="0" i="0" dirty="0">
                <a:effectLst/>
                <a:latin typeface="Arial" panose="020B0604020202020204" pitchFamily="34" charset="0"/>
                <a:cs typeface="Arial" panose="020B0604020202020204" pitchFamily="34" charset="0"/>
              </a:rPr>
              <a:t>Em outras palavras, a tabela verdade serve para isolar as proposições e seus conectivos em um quadro, facilitando sua compreensão e análise nos mínimos detalhes. </a:t>
            </a:r>
          </a:p>
          <a:p>
            <a:pPr algn="ctr"/>
            <a:r>
              <a:rPr lang="pt-BR" sz="3600" b="0" i="0" dirty="0">
                <a:effectLst/>
                <a:latin typeface="Arial" panose="020B0604020202020204" pitchFamily="34" charset="0"/>
                <a:cs typeface="Arial" panose="020B0604020202020204" pitchFamily="34" charset="0"/>
              </a:rPr>
              <a:t>Dessa forma, é possível visualizar com mais clareza o que cada parte da sentença quer dizer e extrair seu verdadeiro significado.</a:t>
            </a:r>
            <a:endParaRPr lang="pt-B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7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629F20-A171-75E4-9EA6-D16F963B967D}"/>
              </a:ext>
            </a:extLst>
          </p:cNvPr>
          <p:cNvSpPr>
            <a:spLocks noGrp="1"/>
          </p:cNvSpPr>
          <p:nvPr>
            <p:ph type="title"/>
          </p:nvPr>
        </p:nvSpPr>
        <p:spPr/>
        <p:txBody>
          <a:bodyPr/>
          <a:lstStyle/>
          <a:p>
            <a:pPr algn="ctr"/>
            <a:r>
              <a:rPr lang="pt-BR" b="1" dirty="0"/>
              <a:t>CONSTRUÇÃO DE TABELAS-VERDADES DAS PROPOSIÇÕES</a:t>
            </a:r>
          </a:p>
        </p:txBody>
      </p:sp>
      <p:sp>
        <p:nvSpPr>
          <p:cNvPr id="3" name="Espaço Reservado para Conteúdo 2">
            <a:extLst>
              <a:ext uri="{FF2B5EF4-FFF2-40B4-BE49-F238E27FC236}">
                <a16:creationId xmlns:a16="http://schemas.microsoft.com/office/drawing/2014/main" id="{87F6A22D-E735-9295-0357-5FA5AEC9EF6A}"/>
              </a:ext>
            </a:extLst>
          </p:cNvPr>
          <p:cNvSpPr>
            <a:spLocks noGrp="1"/>
          </p:cNvSpPr>
          <p:nvPr>
            <p:ph idx="1"/>
          </p:nvPr>
        </p:nvSpPr>
        <p:spPr/>
        <p:txBody>
          <a:bodyPr>
            <a:normAutofit/>
          </a:bodyPr>
          <a:lstStyle/>
          <a:p>
            <a:pPr marL="0" indent="0" algn="ctr">
              <a:buNone/>
            </a:pPr>
            <a:r>
              <a:rPr lang="pt-BR" sz="3600" dirty="0"/>
              <a:t>Para a construção de tais tabelas, necessitaremos de dois princípios básicos. </a:t>
            </a:r>
          </a:p>
          <a:p>
            <a:pPr marL="0" indent="0" algn="ctr">
              <a:buNone/>
            </a:pPr>
            <a:r>
              <a:rPr lang="pt-BR" sz="3600" b="1" dirty="0">
                <a:highlight>
                  <a:srgbClr val="FFFF00"/>
                </a:highlight>
              </a:rPr>
              <a:t>O primeiro é o princípio do terceiro excluído, que já conhecemos, e diz que toda proposição ou é verdadeira (V) ou é falsa (F). </a:t>
            </a:r>
          </a:p>
        </p:txBody>
      </p:sp>
    </p:spTree>
    <p:extLst>
      <p:ext uri="{BB962C8B-B14F-4D97-AF65-F5344CB8AC3E}">
        <p14:creationId xmlns:p14="http://schemas.microsoft.com/office/powerpoint/2010/main" val="45561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5EE9E-6E90-95FC-3F6F-C5458181D9CD}"/>
              </a:ext>
            </a:extLst>
          </p:cNvPr>
          <p:cNvSpPr>
            <a:spLocks noGrp="1"/>
          </p:cNvSpPr>
          <p:nvPr>
            <p:ph type="title"/>
          </p:nvPr>
        </p:nvSpPr>
        <p:spPr/>
        <p:txBody>
          <a:bodyPr/>
          <a:lstStyle/>
          <a:p>
            <a:pPr algn="ctr"/>
            <a:r>
              <a:rPr lang="pt-BR" b="1" dirty="0"/>
              <a:t>CONSTRUÇÃO DE TABELAS-VERDADES DAS PROPOSIÇÕES</a:t>
            </a:r>
            <a:endParaRPr lang="pt-BR" dirty="0"/>
          </a:p>
        </p:txBody>
      </p:sp>
      <p:sp>
        <p:nvSpPr>
          <p:cNvPr id="3" name="Espaço Reservado para Conteúdo 2">
            <a:extLst>
              <a:ext uri="{FF2B5EF4-FFF2-40B4-BE49-F238E27FC236}">
                <a16:creationId xmlns:a16="http://schemas.microsoft.com/office/drawing/2014/main" id="{28FF29FD-DB59-8C94-FA58-449EC21A6A29}"/>
              </a:ext>
            </a:extLst>
          </p:cNvPr>
          <p:cNvSpPr>
            <a:spLocks noGrp="1"/>
          </p:cNvSpPr>
          <p:nvPr>
            <p:ph idx="1"/>
          </p:nvPr>
        </p:nvSpPr>
        <p:spPr>
          <a:xfrm>
            <a:off x="412955" y="2190749"/>
            <a:ext cx="11208774" cy="3986213"/>
          </a:xfrm>
        </p:spPr>
        <p:txBody>
          <a:bodyPr>
            <a:normAutofit/>
          </a:bodyPr>
          <a:lstStyle/>
          <a:p>
            <a:pPr marL="0" indent="0" algn="just">
              <a:lnSpc>
                <a:spcPct val="150000"/>
              </a:lnSpc>
              <a:buNone/>
            </a:pPr>
            <a:r>
              <a:rPr lang="pt-BR" sz="2800" dirty="0"/>
              <a:t>Indicaremos todas as possibilidades de valores lógicos para uma dada proposição, correspondentes a cada atribuição de valores lógicos às suas proposições simples componentes, por meio de tabelas denominadas “tabelas-verdade” ou, alternativamente, usando o que chamamos de “diagrama de árvore”, onde iremos estudar no futuro. Vejamos alguns casos:</a:t>
            </a:r>
          </a:p>
        </p:txBody>
      </p:sp>
    </p:spTree>
    <p:extLst>
      <p:ext uri="{BB962C8B-B14F-4D97-AF65-F5344CB8AC3E}">
        <p14:creationId xmlns:p14="http://schemas.microsoft.com/office/powerpoint/2010/main" val="401819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4E8E3-C2CA-0FDC-A4C9-91AE17D65956}"/>
              </a:ext>
            </a:extLst>
          </p:cNvPr>
          <p:cNvSpPr>
            <a:spLocks noGrp="1"/>
          </p:cNvSpPr>
          <p:nvPr>
            <p:ph type="title"/>
          </p:nvPr>
        </p:nvSpPr>
        <p:spPr/>
        <p:txBody>
          <a:bodyPr/>
          <a:lstStyle/>
          <a:p>
            <a:pPr algn="ctr"/>
            <a:r>
              <a:rPr lang="pt-BR" sz="3600" b="1" dirty="0"/>
              <a:t>Para uma proposição simples </a:t>
            </a:r>
            <a:r>
              <a:rPr lang="pt-BR" sz="3600" b="1" dirty="0">
                <a:solidFill>
                  <a:schemeClr val="tx1"/>
                </a:solidFill>
                <a:highlight>
                  <a:srgbClr val="FFFF00"/>
                </a:highlight>
              </a:rPr>
              <a:t>a</a:t>
            </a:r>
            <a:endParaRPr lang="pt-BR" b="1" dirty="0">
              <a:solidFill>
                <a:schemeClr val="tx1"/>
              </a:solidFill>
              <a:highlight>
                <a:srgbClr val="FFFF00"/>
              </a:highlight>
            </a:endParaRPr>
          </a:p>
        </p:txBody>
      </p:sp>
      <p:sp>
        <p:nvSpPr>
          <p:cNvPr id="3" name="Espaço Reservado para Conteúdo 2">
            <a:extLst>
              <a:ext uri="{FF2B5EF4-FFF2-40B4-BE49-F238E27FC236}">
                <a16:creationId xmlns:a16="http://schemas.microsoft.com/office/drawing/2014/main" id="{6DEE6A25-077F-9FB8-6DFA-2817D667000E}"/>
              </a:ext>
            </a:extLst>
          </p:cNvPr>
          <p:cNvSpPr>
            <a:spLocks noGrp="1"/>
          </p:cNvSpPr>
          <p:nvPr>
            <p:ph idx="1"/>
          </p:nvPr>
        </p:nvSpPr>
        <p:spPr>
          <a:xfrm>
            <a:off x="740811" y="1846005"/>
            <a:ext cx="10707329" cy="3986213"/>
          </a:xfrm>
        </p:spPr>
        <p:txBody>
          <a:bodyPr>
            <a:normAutofit/>
          </a:bodyPr>
          <a:lstStyle/>
          <a:p>
            <a:pPr marL="0" indent="0" algn="ctr">
              <a:buNone/>
            </a:pPr>
            <a:r>
              <a:rPr lang="pt-BR" sz="3200" dirty="0"/>
              <a:t>Neste caso, pelo princípio do terceiro excluído, temos duas (2) possibilidades para o valor lógico de </a:t>
            </a:r>
            <a:r>
              <a:rPr lang="pt-BR" sz="3200" dirty="0">
                <a:highlight>
                  <a:srgbClr val="FFFF00"/>
                </a:highlight>
              </a:rPr>
              <a:t>a</a:t>
            </a:r>
            <a:r>
              <a:rPr lang="pt-BR" sz="3200" dirty="0"/>
              <a:t>. Cada uma dessas possibilidades está representada na tabela</a:t>
            </a:r>
          </a:p>
        </p:txBody>
      </p:sp>
      <p:pic>
        <p:nvPicPr>
          <p:cNvPr id="5" name="Imagem 4">
            <a:extLst>
              <a:ext uri="{FF2B5EF4-FFF2-40B4-BE49-F238E27FC236}">
                <a16:creationId xmlns:a16="http://schemas.microsoft.com/office/drawing/2014/main" id="{6C2DC4DD-6D4D-A736-1CAD-B24E828ACF57}"/>
              </a:ext>
            </a:extLst>
          </p:cNvPr>
          <p:cNvPicPr>
            <a:picLocks noChangeAspect="1"/>
          </p:cNvPicPr>
          <p:nvPr/>
        </p:nvPicPr>
        <p:blipFill>
          <a:blip r:embed="rId2"/>
          <a:stretch>
            <a:fillRect/>
          </a:stretch>
        </p:blipFill>
        <p:spPr>
          <a:xfrm>
            <a:off x="3269275" y="3475167"/>
            <a:ext cx="6167189" cy="2700143"/>
          </a:xfrm>
          <a:prstGeom prst="rect">
            <a:avLst/>
          </a:prstGeom>
        </p:spPr>
      </p:pic>
      <p:sp>
        <p:nvSpPr>
          <p:cNvPr id="7" name="CaixaDeTexto 6">
            <a:extLst>
              <a:ext uri="{FF2B5EF4-FFF2-40B4-BE49-F238E27FC236}">
                <a16:creationId xmlns:a16="http://schemas.microsoft.com/office/drawing/2014/main" id="{4EBB9DD0-D5A3-69D2-4730-83F92B9B5C7E}"/>
              </a:ext>
            </a:extLst>
          </p:cNvPr>
          <p:cNvSpPr txBox="1"/>
          <p:nvPr/>
        </p:nvSpPr>
        <p:spPr>
          <a:xfrm>
            <a:off x="2503537" y="6206991"/>
            <a:ext cx="7997313" cy="369332"/>
          </a:xfrm>
          <a:prstGeom prst="rect">
            <a:avLst/>
          </a:prstGeom>
          <a:noFill/>
        </p:spPr>
        <p:txBody>
          <a:bodyPr wrap="square">
            <a:spAutoFit/>
          </a:bodyPr>
          <a:lstStyle/>
          <a:p>
            <a:pPr algn="ctr"/>
            <a:r>
              <a:rPr lang="pt-BR" b="1" dirty="0"/>
              <a:t>Tabela-verdade e Diagrama de Árvore de uma proposição simples a</a:t>
            </a:r>
          </a:p>
        </p:txBody>
      </p:sp>
    </p:spTree>
    <p:extLst>
      <p:ext uri="{BB962C8B-B14F-4D97-AF65-F5344CB8AC3E}">
        <p14:creationId xmlns:p14="http://schemas.microsoft.com/office/powerpoint/2010/main" val="20283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986E5C-BE89-4130-E41B-78F6D2201400}"/>
              </a:ext>
            </a:extLst>
          </p:cNvPr>
          <p:cNvSpPr>
            <a:spLocks noGrp="1"/>
          </p:cNvSpPr>
          <p:nvPr>
            <p:ph type="title"/>
          </p:nvPr>
        </p:nvSpPr>
        <p:spPr>
          <a:xfrm>
            <a:off x="412955" y="466343"/>
            <a:ext cx="11430000" cy="1362113"/>
          </a:xfrm>
        </p:spPr>
        <p:txBody>
          <a:bodyPr/>
          <a:lstStyle/>
          <a:p>
            <a:pPr algn="ctr"/>
            <a:r>
              <a:rPr lang="pt-BR" dirty="0"/>
              <a:t>Para uma </a:t>
            </a:r>
            <a:r>
              <a:rPr lang="pt-BR" b="1" dirty="0">
                <a:solidFill>
                  <a:schemeClr val="tx1"/>
                </a:solidFill>
                <a:highlight>
                  <a:srgbClr val="FFFF00"/>
                </a:highlight>
              </a:rPr>
              <a:t>proposição A composta </a:t>
            </a:r>
            <a:r>
              <a:rPr lang="pt-BR" dirty="0"/>
              <a:t>por </a:t>
            </a:r>
            <a:r>
              <a:rPr lang="pt-BR" b="1" dirty="0">
                <a:solidFill>
                  <a:schemeClr val="tx1"/>
                </a:solidFill>
                <a:highlight>
                  <a:srgbClr val="FFFF00"/>
                </a:highlight>
              </a:rPr>
              <a:t>duas proposições simples a e b</a:t>
            </a:r>
            <a:r>
              <a:rPr lang="pt-BR" dirty="0"/>
              <a:t>, representada por A(</a:t>
            </a:r>
            <a:r>
              <a:rPr lang="pt-BR" dirty="0" err="1"/>
              <a:t>a,b</a:t>
            </a:r>
            <a:r>
              <a:rPr lang="pt-BR" dirty="0"/>
              <a:t>)</a:t>
            </a:r>
          </a:p>
        </p:txBody>
      </p:sp>
      <p:sp>
        <p:nvSpPr>
          <p:cNvPr id="3" name="Espaço Reservado para Conteúdo 2">
            <a:extLst>
              <a:ext uri="{FF2B5EF4-FFF2-40B4-BE49-F238E27FC236}">
                <a16:creationId xmlns:a16="http://schemas.microsoft.com/office/drawing/2014/main" id="{8C268809-67D5-4897-F3DD-03E299509E04}"/>
              </a:ext>
            </a:extLst>
          </p:cNvPr>
          <p:cNvSpPr>
            <a:spLocks noGrp="1"/>
          </p:cNvSpPr>
          <p:nvPr>
            <p:ph idx="1"/>
          </p:nvPr>
        </p:nvSpPr>
        <p:spPr>
          <a:xfrm>
            <a:off x="0" y="1828456"/>
            <a:ext cx="12192000" cy="4200908"/>
          </a:xfrm>
        </p:spPr>
        <p:txBody>
          <a:bodyPr/>
          <a:lstStyle/>
          <a:p>
            <a:r>
              <a:rPr lang="pt-BR" dirty="0"/>
              <a:t>Neste caso, devemos examinar cada par possível de valores lógicos para as proposições simples a e b, para determinar o valor lógico da proposição composta A.</a:t>
            </a:r>
          </a:p>
          <a:p>
            <a:r>
              <a:rPr lang="pt-BR" sz="2800" b="1" dirty="0"/>
              <a:t>Temos um total de 2x2 = 2²= 4  possibilidades</a:t>
            </a:r>
            <a:r>
              <a:rPr lang="pt-BR" dirty="0"/>
              <a:t>. </a:t>
            </a:r>
          </a:p>
          <a:p>
            <a:r>
              <a:rPr lang="pt-BR" dirty="0"/>
              <a:t>Cada uma dessas possibilidades está representada na tabela-verdade de A que terá 4 linhas.</a:t>
            </a:r>
          </a:p>
          <a:p>
            <a:pPr marL="0" indent="0" algn="ctr">
              <a:buNone/>
            </a:pPr>
            <a:r>
              <a:rPr lang="pt-BR" sz="2000" dirty="0"/>
              <a:t>Nela, os valores V e F se alternam de dois em dois para a proposição a e de um em um para a proposição b.</a:t>
            </a:r>
          </a:p>
        </p:txBody>
      </p:sp>
      <p:pic>
        <p:nvPicPr>
          <p:cNvPr id="5" name="Imagem 4">
            <a:extLst>
              <a:ext uri="{FF2B5EF4-FFF2-40B4-BE49-F238E27FC236}">
                <a16:creationId xmlns:a16="http://schemas.microsoft.com/office/drawing/2014/main" id="{C4C23104-22ED-02A2-6470-D32D0AB3F819}"/>
              </a:ext>
            </a:extLst>
          </p:cNvPr>
          <p:cNvPicPr>
            <a:picLocks noChangeAspect="1"/>
          </p:cNvPicPr>
          <p:nvPr/>
        </p:nvPicPr>
        <p:blipFill>
          <a:blip r:embed="rId2"/>
          <a:stretch>
            <a:fillRect/>
          </a:stretch>
        </p:blipFill>
        <p:spPr>
          <a:xfrm>
            <a:off x="6127955" y="4385176"/>
            <a:ext cx="4976338" cy="2330547"/>
          </a:xfrm>
          <a:prstGeom prst="rect">
            <a:avLst/>
          </a:prstGeom>
        </p:spPr>
      </p:pic>
      <p:sp>
        <p:nvSpPr>
          <p:cNvPr id="7" name="CaixaDeTexto 6">
            <a:extLst>
              <a:ext uri="{FF2B5EF4-FFF2-40B4-BE49-F238E27FC236}">
                <a16:creationId xmlns:a16="http://schemas.microsoft.com/office/drawing/2014/main" id="{0A151E0E-B4B3-5BFD-BB0A-E79A32CB207D}"/>
              </a:ext>
            </a:extLst>
          </p:cNvPr>
          <p:cNvSpPr txBox="1"/>
          <p:nvPr/>
        </p:nvSpPr>
        <p:spPr>
          <a:xfrm>
            <a:off x="33185" y="4644369"/>
            <a:ext cx="6094770" cy="1384995"/>
          </a:xfrm>
          <a:prstGeom prst="rect">
            <a:avLst/>
          </a:prstGeom>
          <a:noFill/>
        </p:spPr>
        <p:txBody>
          <a:bodyPr wrap="square">
            <a:spAutoFit/>
          </a:bodyPr>
          <a:lstStyle/>
          <a:p>
            <a:pPr algn="ctr"/>
            <a:r>
              <a:rPr lang="pt-BR" sz="2800" dirty="0"/>
              <a:t>Entradas da Tabela-verdade e do Diagrama de Árvore de uma proposição composta A (</a:t>
            </a:r>
            <a:r>
              <a:rPr lang="pt-BR" sz="2800" dirty="0" err="1"/>
              <a:t>a,b</a:t>
            </a:r>
            <a:r>
              <a:rPr lang="pt-BR" sz="2800" dirty="0"/>
              <a:t>)</a:t>
            </a:r>
          </a:p>
        </p:txBody>
      </p:sp>
    </p:spTree>
    <p:extLst>
      <p:ext uri="{BB962C8B-B14F-4D97-AF65-F5344CB8AC3E}">
        <p14:creationId xmlns:p14="http://schemas.microsoft.com/office/powerpoint/2010/main" val="121921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29C624FA-BF95-14D1-7A79-2DC16408DD37}"/>
                  </a:ext>
                </a:extLst>
              </p:cNvPr>
              <p:cNvSpPr>
                <a:spLocks noGrp="1"/>
              </p:cNvSpPr>
              <p:nvPr>
                <p:ph type="title"/>
              </p:nvPr>
            </p:nvSpPr>
            <p:spPr/>
            <p:txBody>
              <a:bodyPr>
                <a:normAutofit/>
              </a:bodyPr>
              <a:lstStyle/>
              <a:p>
                <a:pPr algn="ctr"/>
                <a:r>
                  <a:rPr lang="pt-BR" sz="2800" b="1" dirty="0"/>
                  <a:t>No caso geral de uma proposição A composta por n proposições simples</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1</m:t>
                        </m:r>
                      </m:sub>
                    </m:sSub>
                  </m:oMath>
                </a14:m>
                <a:r>
                  <a:rPr lang="pt-BR" sz="2800" dirty="0"/>
                  <a:t>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2</m:t>
                        </m:r>
                      </m:sub>
                    </m:sSub>
                  </m:oMath>
                </a14:m>
                <a:r>
                  <a:rPr lang="pt-BR" sz="2800" dirty="0"/>
                  <a:t> , ...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𝑛</m:t>
                        </m:r>
                      </m:sub>
                    </m:sSub>
                  </m:oMath>
                </a14:m>
                <a:r>
                  <a:rPr lang="pt-BR" sz="2800" b="1" dirty="0"/>
                  <a:t>, representada por A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𝑎</m:t>
                        </m:r>
                      </m:e>
                      <m:sub>
                        <m:r>
                          <a:rPr lang="pt-BR" sz="2800" b="0" i="1" smtClean="0">
                            <a:latin typeface="Cambria Math" panose="02040503050406030204" pitchFamily="18" charset="0"/>
                          </a:rPr>
                          <m:t>1</m:t>
                        </m:r>
                      </m:sub>
                    </m:sSub>
                  </m:oMath>
                </a14:m>
                <a:r>
                  <a:rPr lang="pt-BR" sz="2800" dirty="0"/>
                  <a:t>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b="0" i="1" smtClean="0">
                            <a:latin typeface="Cambria Math" panose="02040503050406030204" pitchFamily="18" charset="0"/>
                          </a:rPr>
                          <m:t>2</m:t>
                        </m:r>
                      </m:sub>
                    </m:sSub>
                  </m:oMath>
                </a14:m>
                <a:r>
                  <a:rPr lang="pt-BR" sz="2800" dirty="0"/>
                  <a:t> , ... , </a:t>
                </a:r>
                <a14:m>
                  <m:oMath xmlns:m="http://schemas.openxmlformats.org/officeDocument/2006/math">
                    <m:sSub>
                      <m:sSubPr>
                        <m:ctrlPr>
                          <a:rPr lang="pt-BR" sz="2800" i="1" smtClean="0">
                            <a:latin typeface="Cambria Math" panose="02040503050406030204" pitchFamily="18" charset="0"/>
                          </a:rPr>
                        </m:ctrlPr>
                      </m:sSubPr>
                      <m:e>
                        <m:r>
                          <a:rPr lang="pt-BR" sz="2800" b="0" i="1" smtClean="0">
                            <a:latin typeface="Cambria Math" panose="02040503050406030204" pitchFamily="18" charset="0"/>
                          </a:rPr>
                          <m:t>𝑎</m:t>
                        </m:r>
                      </m:e>
                      <m:sub>
                        <m:r>
                          <a:rPr lang="pt-BR" sz="2800" b="0" i="1" smtClean="0">
                            <a:latin typeface="Cambria Math" panose="02040503050406030204" pitchFamily="18" charset="0"/>
                          </a:rPr>
                          <m:t>𝑛</m:t>
                        </m:r>
                      </m:sub>
                    </m:sSub>
                  </m:oMath>
                </a14:m>
                <a:r>
                  <a:rPr lang="pt-BR" sz="2800" dirty="0"/>
                  <a:t> </a:t>
                </a:r>
                <a:r>
                  <a:rPr lang="pt-BR" sz="2800" b="1" dirty="0">
                    <a:solidFill>
                      <a:schemeClr val="bg2"/>
                    </a:solidFill>
                  </a:rPr>
                  <a:t>)</a:t>
                </a:r>
              </a:p>
            </p:txBody>
          </p:sp>
        </mc:Choice>
        <mc:Fallback xmlns="">
          <p:sp>
            <p:nvSpPr>
              <p:cNvPr id="2" name="Título 1">
                <a:extLst>
                  <a:ext uri="{FF2B5EF4-FFF2-40B4-BE49-F238E27FC236}">
                    <a16:creationId xmlns:a16="http://schemas.microsoft.com/office/drawing/2014/main" id="{29C624FA-BF95-14D1-7A79-2DC16408DD37}"/>
                  </a:ext>
                </a:extLst>
              </p:cNvPr>
              <p:cNvSpPr>
                <a:spLocks noGrp="1" noRot="1" noChangeAspect="1" noMove="1" noResize="1" noEditPoints="1" noAdjustHandles="1" noChangeArrowheads="1" noChangeShapeType="1" noTextEdit="1"/>
              </p:cNvSpPr>
              <p:nvPr>
                <p:ph type="title"/>
              </p:nvPr>
            </p:nvSpPr>
            <p:spPr>
              <a:blipFill>
                <a:blip r:embed="rId2"/>
                <a:stretch>
                  <a:fillRect l="-949" r="-196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431BEBE-3987-7515-B004-C02683C93F89}"/>
                  </a:ext>
                </a:extLst>
              </p:cNvPr>
              <p:cNvSpPr>
                <a:spLocks noGrp="1"/>
              </p:cNvSpPr>
              <p:nvPr>
                <p:ph idx="1"/>
              </p:nvPr>
            </p:nvSpPr>
            <p:spPr>
              <a:xfrm>
                <a:off x="0" y="2197510"/>
                <a:ext cx="11985674" cy="3979452"/>
              </a:xfrm>
            </p:spPr>
            <p:txBody>
              <a:bodyPr>
                <a:noAutofit/>
              </a:bodyPr>
              <a:lstStyle/>
              <a:p>
                <a:pPr algn="ctr"/>
                <a:r>
                  <a:rPr lang="pt-BR" sz="4400" dirty="0"/>
                  <a:t>Neste caso, devemos examinar cada dupla possível de valores lógicos para as proposições simples </a:t>
                </a:r>
                <a14:m>
                  <m:oMath xmlns:m="http://schemas.openxmlformats.org/officeDocument/2006/math">
                    <m:sSub>
                      <m:sSubPr>
                        <m:ctrlPr>
                          <a:rPr lang="pt-BR" sz="4400" i="1">
                            <a:latin typeface="Cambria Math" panose="02040503050406030204" pitchFamily="18" charset="0"/>
                          </a:rPr>
                        </m:ctrlPr>
                      </m:sSubPr>
                      <m:e>
                        <m:r>
                          <a:rPr lang="pt-BR" sz="4400" i="1">
                            <a:latin typeface="Cambria Math" panose="02040503050406030204" pitchFamily="18" charset="0"/>
                          </a:rPr>
                          <m:t>𝑎</m:t>
                        </m:r>
                      </m:e>
                      <m:sub>
                        <m:r>
                          <a:rPr lang="pt-BR" sz="4400" b="0" i="1" smtClean="0">
                            <a:latin typeface="Cambria Math" panose="02040503050406030204" pitchFamily="18" charset="0"/>
                          </a:rPr>
                          <m:t>1</m:t>
                        </m:r>
                      </m:sub>
                    </m:sSub>
                  </m:oMath>
                </a14:m>
                <a:r>
                  <a:rPr lang="pt-BR" sz="4400" dirty="0"/>
                  <a:t> , </a:t>
                </a:r>
                <a14:m>
                  <m:oMath xmlns:m="http://schemas.openxmlformats.org/officeDocument/2006/math">
                    <m:sSub>
                      <m:sSubPr>
                        <m:ctrlPr>
                          <a:rPr lang="pt-BR" sz="4400" i="1">
                            <a:latin typeface="Cambria Math" panose="02040503050406030204" pitchFamily="18" charset="0"/>
                          </a:rPr>
                        </m:ctrlPr>
                      </m:sSubPr>
                      <m:e>
                        <m:r>
                          <a:rPr lang="pt-BR" sz="4400" i="1">
                            <a:latin typeface="Cambria Math" panose="02040503050406030204" pitchFamily="18" charset="0"/>
                          </a:rPr>
                          <m:t>𝑎</m:t>
                        </m:r>
                      </m:e>
                      <m:sub>
                        <m:r>
                          <a:rPr lang="pt-BR" sz="4400" b="0" i="1" smtClean="0">
                            <a:latin typeface="Cambria Math" panose="02040503050406030204" pitchFamily="18" charset="0"/>
                          </a:rPr>
                          <m:t>2</m:t>
                        </m:r>
                      </m:sub>
                    </m:sSub>
                  </m:oMath>
                </a14:m>
                <a:r>
                  <a:rPr lang="pt-BR" sz="4400" dirty="0"/>
                  <a:t> , ... , </a:t>
                </a:r>
                <a14:m>
                  <m:oMath xmlns:m="http://schemas.openxmlformats.org/officeDocument/2006/math">
                    <m:sSub>
                      <m:sSubPr>
                        <m:ctrlPr>
                          <a:rPr lang="pt-BR" sz="4400" i="1" smtClean="0">
                            <a:latin typeface="Cambria Math" panose="02040503050406030204" pitchFamily="18" charset="0"/>
                          </a:rPr>
                        </m:ctrlPr>
                      </m:sSubPr>
                      <m:e>
                        <m:r>
                          <a:rPr lang="pt-BR" sz="4400" b="0" i="1" smtClean="0">
                            <a:latin typeface="Cambria Math" panose="02040503050406030204" pitchFamily="18" charset="0"/>
                          </a:rPr>
                          <m:t>𝑎</m:t>
                        </m:r>
                      </m:e>
                      <m:sub>
                        <m:r>
                          <a:rPr lang="pt-BR" sz="4400" b="0" i="1" smtClean="0">
                            <a:latin typeface="Cambria Math" panose="02040503050406030204" pitchFamily="18" charset="0"/>
                          </a:rPr>
                          <m:t>𝑛</m:t>
                        </m:r>
                      </m:sub>
                    </m:sSub>
                  </m:oMath>
                </a14:m>
                <a:r>
                  <a:rPr lang="pt-BR" sz="4400" dirty="0"/>
                  <a:t> , para determinar o valor lógico da proposição composta A. Temos um total de </a:t>
                </a:r>
                <a14:m>
                  <m:oMath xmlns:m="http://schemas.openxmlformats.org/officeDocument/2006/math">
                    <m:sSup>
                      <m:sSupPr>
                        <m:ctrlPr>
                          <a:rPr lang="pt-BR" sz="4400" i="1">
                            <a:latin typeface="Cambria Math" panose="02040503050406030204" pitchFamily="18" charset="0"/>
                          </a:rPr>
                        </m:ctrlPr>
                      </m:sSupPr>
                      <m:e>
                        <m:r>
                          <a:rPr lang="pt-BR" sz="4400" i="1">
                            <a:latin typeface="Cambria Math" panose="02040503050406030204" pitchFamily="18" charset="0"/>
                          </a:rPr>
                          <m:t>2</m:t>
                        </m:r>
                      </m:e>
                      <m:sup>
                        <m:r>
                          <a:rPr lang="pt-BR" sz="4400" i="1">
                            <a:latin typeface="Cambria Math" panose="02040503050406030204" pitchFamily="18" charset="0"/>
                          </a:rPr>
                          <m:t>𝑛</m:t>
                        </m:r>
                      </m:sup>
                    </m:sSup>
                  </m:oMath>
                </a14:m>
                <a:r>
                  <a:rPr lang="pt-BR" sz="4400" dirty="0"/>
                  <a:t> possibilidades, ou seja, a tabela-verdade de A terá </a:t>
                </a:r>
                <a14:m>
                  <m:oMath xmlns:m="http://schemas.openxmlformats.org/officeDocument/2006/math">
                    <m:sSup>
                      <m:sSupPr>
                        <m:ctrlPr>
                          <a:rPr lang="pt-BR" sz="4400" b="0" i="1" smtClean="0">
                            <a:latin typeface="Cambria Math" panose="02040503050406030204" pitchFamily="18" charset="0"/>
                          </a:rPr>
                        </m:ctrlPr>
                      </m:sSupPr>
                      <m:e>
                        <m:r>
                          <a:rPr lang="pt-BR" sz="4400" b="0" i="1" smtClean="0">
                            <a:latin typeface="Cambria Math" panose="02040503050406030204" pitchFamily="18" charset="0"/>
                          </a:rPr>
                          <m:t>2</m:t>
                        </m:r>
                      </m:e>
                      <m:sup>
                        <m:r>
                          <a:rPr lang="pt-BR" sz="4400" b="0" i="1" smtClean="0">
                            <a:latin typeface="Cambria Math" panose="02040503050406030204" pitchFamily="18" charset="0"/>
                          </a:rPr>
                          <m:t>𝑛</m:t>
                        </m:r>
                      </m:sup>
                    </m:sSup>
                  </m:oMath>
                </a14:m>
                <a:r>
                  <a:rPr lang="pt-BR" sz="4400" dirty="0"/>
                  <a:t> linhas.</a:t>
                </a:r>
              </a:p>
            </p:txBody>
          </p:sp>
        </mc:Choice>
        <mc:Fallback xmlns="">
          <p:sp>
            <p:nvSpPr>
              <p:cNvPr id="3" name="Espaço Reservado para Conteúdo 2">
                <a:extLst>
                  <a:ext uri="{FF2B5EF4-FFF2-40B4-BE49-F238E27FC236}">
                    <a16:creationId xmlns:a16="http://schemas.microsoft.com/office/drawing/2014/main" id="{9431BEBE-3987-7515-B004-C02683C93F89}"/>
                  </a:ext>
                </a:extLst>
              </p:cNvPr>
              <p:cNvSpPr>
                <a:spLocks noGrp="1" noRot="1" noChangeAspect="1" noMove="1" noResize="1" noEditPoints="1" noAdjustHandles="1" noChangeArrowheads="1" noChangeShapeType="1" noTextEdit="1"/>
              </p:cNvSpPr>
              <p:nvPr>
                <p:ph idx="1"/>
              </p:nvPr>
            </p:nvSpPr>
            <p:spPr>
              <a:xfrm>
                <a:off x="0" y="2197510"/>
                <a:ext cx="11985674" cy="3979452"/>
              </a:xfrm>
              <a:blipFill>
                <a:blip r:embed="rId3"/>
                <a:stretch>
                  <a:fillRect l="-1780" t="-3063" r="-3001" b="-10720"/>
                </a:stretch>
              </a:blipFill>
            </p:spPr>
            <p:txBody>
              <a:bodyPr/>
              <a:lstStyle/>
              <a:p>
                <a:r>
                  <a:rPr lang="pt-BR">
                    <a:noFill/>
                  </a:rPr>
                  <a:t> </a:t>
                </a:r>
              </a:p>
            </p:txBody>
          </p:sp>
        </mc:Fallback>
      </mc:AlternateContent>
    </p:spTree>
    <p:extLst>
      <p:ext uri="{BB962C8B-B14F-4D97-AF65-F5344CB8AC3E}">
        <p14:creationId xmlns:p14="http://schemas.microsoft.com/office/powerpoint/2010/main" val="370288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DFA841F5-74AB-7837-7517-C2C9247C30D4}"/>
                  </a:ext>
                </a:extLst>
              </p:cNvPr>
              <p:cNvSpPr>
                <a:spLocks noGrp="1"/>
              </p:cNvSpPr>
              <p:nvPr>
                <p:ph type="title"/>
              </p:nvPr>
            </p:nvSpPr>
            <p:spPr>
              <a:xfrm>
                <a:off x="1280160" y="392602"/>
                <a:ext cx="10312072" cy="1362113"/>
              </a:xfrm>
            </p:spPr>
            <p:txBody>
              <a:bodyPr>
                <a:normAutofit fontScale="90000"/>
              </a:bodyPr>
              <a:lstStyle/>
              <a:p>
                <a:pPr algn="ctr"/>
                <a:r>
                  <a:rPr lang="pt-BR" sz="3200" b="1" dirty="0"/>
                  <a:t>No caso geral de uma proposição A composta por n proposições simples </a:t>
                </a:r>
                <a14:m>
                  <m:oMath xmlns:m="http://schemas.openxmlformats.org/officeDocument/2006/math">
                    <m:sSub>
                      <m:sSubPr>
                        <m:ctrlPr>
                          <a:rPr lang="pt-BR" sz="3200" i="1" smtClean="0">
                            <a:latin typeface="Cambria Math" panose="02040503050406030204" pitchFamily="18" charset="0"/>
                          </a:rPr>
                        </m:ctrlPr>
                      </m:sSubPr>
                      <m:e>
                        <m:r>
                          <a:rPr lang="pt-BR" sz="3200" i="1">
                            <a:latin typeface="Cambria Math" panose="02040503050406030204" pitchFamily="18" charset="0"/>
                          </a:rPr>
                          <m:t>𝑎</m:t>
                        </m:r>
                      </m:e>
                      <m:sub>
                        <m:r>
                          <a:rPr lang="pt-BR" sz="3200" b="0" i="1" smtClean="0">
                            <a:latin typeface="Cambria Math" panose="02040503050406030204" pitchFamily="18" charset="0"/>
                          </a:rPr>
                          <m:t>1</m:t>
                        </m:r>
                      </m:sub>
                    </m:sSub>
                  </m:oMath>
                </a14:m>
                <a:r>
                  <a:rPr lang="pt-BR" sz="3200" dirty="0"/>
                  <a:t> , </a:t>
                </a:r>
                <a14:m>
                  <m:oMath xmlns:m="http://schemas.openxmlformats.org/officeDocument/2006/math">
                    <m:sSub>
                      <m:sSubPr>
                        <m:ctrlPr>
                          <a:rPr lang="pt-BR" sz="3200" i="1">
                            <a:latin typeface="Cambria Math" panose="02040503050406030204" pitchFamily="18" charset="0"/>
                          </a:rPr>
                        </m:ctrlPr>
                      </m:sSubPr>
                      <m:e>
                        <m:r>
                          <a:rPr lang="pt-BR" sz="3200" i="1">
                            <a:latin typeface="Cambria Math" panose="02040503050406030204" pitchFamily="18" charset="0"/>
                          </a:rPr>
                          <m:t>𝑎</m:t>
                        </m:r>
                      </m:e>
                      <m:sub>
                        <m:r>
                          <a:rPr lang="pt-BR" sz="3200" b="0" i="1" smtClean="0">
                            <a:latin typeface="Cambria Math" panose="02040503050406030204" pitchFamily="18" charset="0"/>
                          </a:rPr>
                          <m:t>2</m:t>
                        </m:r>
                      </m:sub>
                    </m:sSub>
                  </m:oMath>
                </a14:m>
                <a:r>
                  <a:rPr lang="pt-BR" sz="3200" dirty="0"/>
                  <a:t> , ... ,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𝑎</m:t>
                        </m:r>
                      </m:e>
                      <m:sub>
                        <m:r>
                          <a:rPr lang="pt-BR" sz="3200" b="0" i="1" smtClean="0">
                            <a:latin typeface="Cambria Math" panose="02040503050406030204" pitchFamily="18" charset="0"/>
                          </a:rPr>
                          <m:t>𝑛</m:t>
                        </m:r>
                      </m:sub>
                    </m:sSub>
                  </m:oMath>
                </a14:m>
                <a:r>
                  <a:rPr lang="pt-BR" sz="3200" b="1" dirty="0"/>
                  <a:t> , representada por A (</a:t>
                </a:r>
                <a14:m>
                  <m:oMath xmlns:m="http://schemas.openxmlformats.org/officeDocument/2006/math">
                    <m:sSub>
                      <m:sSubPr>
                        <m:ctrlPr>
                          <a:rPr lang="pt-BR" sz="3200" i="1">
                            <a:latin typeface="Cambria Math" panose="02040503050406030204" pitchFamily="18" charset="0"/>
                          </a:rPr>
                        </m:ctrlPr>
                      </m:sSubPr>
                      <m:e>
                        <m:r>
                          <a:rPr lang="pt-BR" sz="3200" i="1">
                            <a:latin typeface="Cambria Math" panose="02040503050406030204" pitchFamily="18" charset="0"/>
                          </a:rPr>
                          <m:t>𝑎</m:t>
                        </m:r>
                      </m:e>
                      <m:sub>
                        <m:r>
                          <a:rPr lang="pt-BR" sz="3200" i="1">
                            <a:latin typeface="Cambria Math" panose="02040503050406030204" pitchFamily="18" charset="0"/>
                          </a:rPr>
                          <m:t>1</m:t>
                        </m:r>
                      </m:sub>
                    </m:sSub>
                  </m:oMath>
                </a14:m>
                <a:r>
                  <a:rPr lang="pt-BR" sz="3200" dirty="0"/>
                  <a:t> , </a:t>
                </a:r>
                <a14:m>
                  <m:oMath xmlns:m="http://schemas.openxmlformats.org/officeDocument/2006/math">
                    <m:sSub>
                      <m:sSubPr>
                        <m:ctrlPr>
                          <a:rPr lang="pt-BR" sz="3200" i="1">
                            <a:latin typeface="Cambria Math" panose="02040503050406030204" pitchFamily="18" charset="0"/>
                          </a:rPr>
                        </m:ctrlPr>
                      </m:sSubPr>
                      <m:e>
                        <m:r>
                          <a:rPr lang="pt-BR" sz="3200" i="1">
                            <a:latin typeface="Cambria Math" panose="02040503050406030204" pitchFamily="18" charset="0"/>
                          </a:rPr>
                          <m:t>𝑎</m:t>
                        </m:r>
                      </m:e>
                      <m:sub>
                        <m:r>
                          <a:rPr lang="pt-BR" sz="3200" i="1">
                            <a:latin typeface="Cambria Math" panose="02040503050406030204" pitchFamily="18" charset="0"/>
                          </a:rPr>
                          <m:t>2</m:t>
                        </m:r>
                      </m:sub>
                    </m:sSub>
                  </m:oMath>
                </a14:m>
                <a:r>
                  <a:rPr lang="pt-BR" sz="3200" dirty="0"/>
                  <a:t> , ... , </a:t>
                </a:r>
                <a14:m>
                  <m:oMath xmlns:m="http://schemas.openxmlformats.org/officeDocument/2006/math">
                    <m:sSub>
                      <m:sSubPr>
                        <m:ctrlPr>
                          <a:rPr lang="pt-BR" sz="3200" i="1">
                            <a:latin typeface="Cambria Math" panose="02040503050406030204" pitchFamily="18" charset="0"/>
                          </a:rPr>
                        </m:ctrlPr>
                      </m:sSubPr>
                      <m:e>
                        <m:r>
                          <a:rPr lang="pt-BR" sz="3200" i="1">
                            <a:latin typeface="Cambria Math" panose="02040503050406030204" pitchFamily="18" charset="0"/>
                          </a:rPr>
                          <m:t>𝑎</m:t>
                        </m:r>
                      </m:e>
                      <m:sub>
                        <m:r>
                          <a:rPr lang="pt-BR" sz="3200" i="1">
                            <a:latin typeface="Cambria Math" panose="02040503050406030204" pitchFamily="18" charset="0"/>
                          </a:rPr>
                          <m:t>𝑛</m:t>
                        </m:r>
                      </m:sub>
                    </m:sSub>
                  </m:oMath>
                </a14:m>
                <a:r>
                  <a:rPr lang="pt-BR" sz="3200" b="1" dirty="0">
                    <a:solidFill>
                      <a:schemeClr val="bg2"/>
                    </a:solidFill>
                  </a:rPr>
                  <a:t> )</a:t>
                </a:r>
                <a:endParaRPr lang="pt-BR" dirty="0"/>
              </a:p>
            </p:txBody>
          </p:sp>
        </mc:Choice>
        <mc:Fallback xmlns="">
          <p:sp>
            <p:nvSpPr>
              <p:cNvPr id="2" name="Título 1">
                <a:extLst>
                  <a:ext uri="{FF2B5EF4-FFF2-40B4-BE49-F238E27FC236}">
                    <a16:creationId xmlns:a16="http://schemas.microsoft.com/office/drawing/2014/main" id="{DFA841F5-74AB-7837-7517-C2C9247C30D4}"/>
                  </a:ext>
                </a:extLst>
              </p:cNvPr>
              <p:cNvSpPr>
                <a:spLocks noGrp="1" noRot="1" noChangeAspect="1" noMove="1" noResize="1" noEditPoints="1" noAdjustHandles="1" noChangeArrowheads="1" noChangeShapeType="1" noTextEdit="1"/>
              </p:cNvSpPr>
              <p:nvPr>
                <p:ph type="title"/>
              </p:nvPr>
            </p:nvSpPr>
            <p:spPr>
              <a:xfrm>
                <a:off x="1280160" y="392602"/>
                <a:ext cx="10312072" cy="1362113"/>
              </a:xfrm>
              <a:blipFill>
                <a:blip r:embed="rId2"/>
                <a:stretch>
                  <a:fillRect r="-17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229BB87-8EDA-6543-B184-A2EF82C970C5}"/>
                  </a:ext>
                </a:extLst>
              </p:cNvPr>
              <p:cNvSpPr>
                <a:spLocks noGrp="1"/>
              </p:cNvSpPr>
              <p:nvPr>
                <p:ph idx="1"/>
              </p:nvPr>
            </p:nvSpPr>
            <p:spPr>
              <a:xfrm>
                <a:off x="250723" y="2286000"/>
                <a:ext cx="11769212" cy="3890962"/>
              </a:xfrm>
            </p:spPr>
            <p:txBody>
              <a:bodyPr>
                <a:noAutofit/>
              </a:bodyPr>
              <a:lstStyle/>
              <a:p>
                <a:pPr marL="0" indent="0" algn="ctr">
                  <a:buNone/>
                </a:pPr>
                <a:r>
                  <a:rPr lang="pt-BR" sz="3200" dirty="0"/>
                  <a:t>Nela, os valores V e F se alternam de </a:t>
                </a:r>
                <a14:m>
                  <m:oMath xmlns:m="http://schemas.openxmlformats.org/officeDocument/2006/math">
                    <m:sSup>
                      <m:sSupPr>
                        <m:ctrlPr>
                          <a:rPr lang="pt-BR" sz="3200" i="1" smtClean="0">
                            <a:latin typeface="Cambria Math" panose="02040503050406030204" pitchFamily="18" charset="0"/>
                          </a:rPr>
                        </m:ctrlPr>
                      </m:sSupPr>
                      <m:e>
                        <m:r>
                          <a:rPr lang="pt-BR" sz="3200" b="0" i="1" smtClean="0">
                            <a:latin typeface="Cambria Math" panose="02040503050406030204" pitchFamily="18" charset="0"/>
                          </a:rPr>
                          <m:t>2</m:t>
                        </m:r>
                      </m:e>
                      <m:sup>
                        <m:r>
                          <a:rPr lang="pt-BR" sz="3200" b="0" i="1" smtClean="0">
                            <a:latin typeface="Cambria Math" panose="02040503050406030204" pitchFamily="18" charset="0"/>
                          </a:rPr>
                          <m:t>𝑛</m:t>
                        </m:r>
                        <m:r>
                          <a:rPr lang="pt-BR" sz="3200" b="0" i="1" smtClean="0">
                            <a:latin typeface="Cambria Math" panose="02040503050406030204" pitchFamily="18" charset="0"/>
                          </a:rPr>
                          <m:t>−1</m:t>
                        </m:r>
                      </m:sup>
                    </m:sSup>
                  </m:oMath>
                </a14:m>
                <a:r>
                  <a:rPr lang="pt-BR" sz="3200" dirty="0"/>
                  <a:t> em </a:t>
                </a:r>
                <a14:m>
                  <m:oMath xmlns:m="http://schemas.openxmlformats.org/officeDocument/2006/math">
                    <m:sSup>
                      <m:sSupPr>
                        <m:ctrlPr>
                          <a:rPr lang="pt-BR" sz="3200" i="1">
                            <a:latin typeface="Cambria Math" panose="02040503050406030204" pitchFamily="18" charset="0"/>
                          </a:rPr>
                        </m:ctrlPr>
                      </m:sSupPr>
                      <m:e>
                        <m:r>
                          <a:rPr lang="pt-BR" sz="3200" i="1">
                            <a:latin typeface="Cambria Math" panose="02040503050406030204" pitchFamily="18" charset="0"/>
                          </a:rPr>
                          <m:t>2</m:t>
                        </m:r>
                      </m:e>
                      <m:sup>
                        <m:r>
                          <a:rPr lang="pt-BR" sz="3200" i="1">
                            <a:latin typeface="Cambria Math" panose="02040503050406030204" pitchFamily="18" charset="0"/>
                          </a:rPr>
                          <m:t>𝑛</m:t>
                        </m:r>
                        <m:r>
                          <a:rPr lang="pt-BR" sz="3200" i="1">
                            <a:latin typeface="Cambria Math" panose="02040503050406030204" pitchFamily="18" charset="0"/>
                          </a:rPr>
                          <m:t>−1</m:t>
                        </m:r>
                      </m:sup>
                    </m:sSup>
                  </m:oMath>
                </a14:m>
                <a:r>
                  <a:rPr lang="pt-BR" sz="3200" dirty="0"/>
                  <a:t> para a proposição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𝑎</m:t>
                        </m:r>
                      </m:e>
                      <m:sub>
                        <m:r>
                          <a:rPr lang="pt-BR" sz="3200" b="0" i="1" smtClean="0">
                            <a:latin typeface="Cambria Math" panose="02040503050406030204" pitchFamily="18" charset="0"/>
                          </a:rPr>
                          <m:t>1</m:t>
                        </m:r>
                      </m:sub>
                    </m:sSub>
                  </m:oMath>
                </a14:m>
                <a:r>
                  <a:rPr lang="pt-BR" sz="3200" dirty="0"/>
                  <a:t> , de </a:t>
                </a:r>
                <a14:m>
                  <m:oMath xmlns:m="http://schemas.openxmlformats.org/officeDocument/2006/math">
                    <m:sSup>
                      <m:sSupPr>
                        <m:ctrlPr>
                          <a:rPr lang="pt-BR" sz="3200" i="1">
                            <a:latin typeface="Cambria Math" panose="02040503050406030204" pitchFamily="18" charset="0"/>
                          </a:rPr>
                        </m:ctrlPr>
                      </m:sSupPr>
                      <m:e>
                        <m:r>
                          <a:rPr lang="pt-BR" sz="3200" i="1">
                            <a:latin typeface="Cambria Math" panose="02040503050406030204" pitchFamily="18" charset="0"/>
                          </a:rPr>
                          <m:t>2</m:t>
                        </m:r>
                      </m:e>
                      <m:sup>
                        <m:r>
                          <a:rPr lang="pt-BR" sz="3200" i="1">
                            <a:latin typeface="Cambria Math" panose="02040503050406030204" pitchFamily="18" charset="0"/>
                          </a:rPr>
                          <m:t>𝑛</m:t>
                        </m:r>
                        <m:r>
                          <a:rPr lang="pt-BR" sz="3200" i="1">
                            <a:latin typeface="Cambria Math" panose="02040503050406030204" pitchFamily="18" charset="0"/>
                          </a:rPr>
                          <m:t>−2</m:t>
                        </m:r>
                      </m:sup>
                    </m:sSup>
                  </m:oMath>
                </a14:m>
                <a:r>
                  <a:rPr lang="pt-BR" sz="3200" dirty="0"/>
                  <a:t> em </a:t>
                </a:r>
                <a14:m>
                  <m:oMath xmlns:m="http://schemas.openxmlformats.org/officeDocument/2006/math">
                    <m:sSup>
                      <m:sSupPr>
                        <m:ctrlPr>
                          <a:rPr lang="pt-BR" sz="3200" i="1">
                            <a:latin typeface="Cambria Math" panose="02040503050406030204" pitchFamily="18" charset="0"/>
                          </a:rPr>
                        </m:ctrlPr>
                      </m:sSupPr>
                      <m:e>
                        <m:r>
                          <a:rPr lang="pt-BR" sz="3200" i="1">
                            <a:latin typeface="Cambria Math" panose="02040503050406030204" pitchFamily="18" charset="0"/>
                          </a:rPr>
                          <m:t>2</m:t>
                        </m:r>
                      </m:e>
                      <m:sup>
                        <m:r>
                          <a:rPr lang="pt-BR" sz="3200" i="1">
                            <a:latin typeface="Cambria Math" panose="02040503050406030204" pitchFamily="18" charset="0"/>
                          </a:rPr>
                          <m:t>𝑛</m:t>
                        </m:r>
                        <m:r>
                          <a:rPr lang="pt-BR" sz="3200" i="1">
                            <a:latin typeface="Cambria Math" panose="02040503050406030204" pitchFamily="18" charset="0"/>
                          </a:rPr>
                          <m:t>−2</m:t>
                        </m:r>
                      </m:sup>
                    </m:sSup>
                  </m:oMath>
                </a14:m>
                <a:r>
                  <a:rPr lang="pt-BR" sz="3200" dirty="0"/>
                  <a:t> para a proposição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𝑎</m:t>
                        </m:r>
                      </m:e>
                      <m:sub>
                        <m:r>
                          <a:rPr lang="pt-BR" sz="3200" b="0" i="1" smtClean="0">
                            <a:latin typeface="Cambria Math" panose="02040503050406030204" pitchFamily="18" charset="0"/>
                          </a:rPr>
                          <m:t>2</m:t>
                        </m:r>
                      </m:sub>
                    </m:sSub>
                  </m:oMath>
                </a14:m>
                <a:r>
                  <a:rPr lang="pt-BR" sz="3200" dirty="0"/>
                  <a:t> e, sucessivamente, até de um em um para a proposição </a:t>
                </a:r>
                <a14:m>
                  <m:oMath xmlns:m="http://schemas.openxmlformats.org/officeDocument/2006/math">
                    <m:sSub>
                      <m:sSubPr>
                        <m:ctrlPr>
                          <a:rPr lang="pt-BR" sz="3200" i="1" smtClean="0">
                            <a:latin typeface="Cambria Math" panose="02040503050406030204" pitchFamily="18" charset="0"/>
                          </a:rPr>
                        </m:ctrlPr>
                      </m:sSubPr>
                      <m:e>
                        <m:r>
                          <a:rPr lang="pt-BR" sz="3200" b="0" i="1" smtClean="0">
                            <a:latin typeface="Cambria Math" panose="02040503050406030204" pitchFamily="18" charset="0"/>
                          </a:rPr>
                          <m:t>𝑎</m:t>
                        </m:r>
                      </m:e>
                      <m:sub>
                        <m:r>
                          <a:rPr lang="pt-BR" sz="3200" b="0" i="1" smtClean="0">
                            <a:latin typeface="Cambria Math" panose="02040503050406030204" pitchFamily="18" charset="0"/>
                          </a:rPr>
                          <m:t>𝑛</m:t>
                        </m:r>
                      </m:sub>
                    </m:sSub>
                  </m:oMath>
                </a14:m>
                <a:r>
                  <a:rPr lang="pt-BR" sz="3200" dirty="0"/>
                  <a:t> . </a:t>
                </a:r>
              </a:p>
              <a:p>
                <a:pPr marL="0" indent="0" algn="ctr">
                  <a:buNone/>
                </a:pPr>
                <a:r>
                  <a:rPr lang="pt-BR" sz="3200" dirty="0"/>
                  <a:t>Para que você não fique confuso quando estiver complementando seus estudos com a consulta a outros livros, devemos fazer um pequeno esclarecimento quanto à notação. Por uma questão didática, daremos preferência ao trabalho com as tabelas-verdade em vez dos diagramas de árvore</a:t>
                </a:r>
              </a:p>
            </p:txBody>
          </p:sp>
        </mc:Choice>
        <mc:Fallback xmlns="">
          <p:sp>
            <p:nvSpPr>
              <p:cNvPr id="3" name="Espaço Reservado para Conteúdo 2">
                <a:extLst>
                  <a:ext uri="{FF2B5EF4-FFF2-40B4-BE49-F238E27FC236}">
                    <a16:creationId xmlns:a16="http://schemas.microsoft.com/office/drawing/2014/main" id="{F229BB87-8EDA-6543-B184-A2EF82C970C5}"/>
                  </a:ext>
                </a:extLst>
              </p:cNvPr>
              <p:cNvSpPr>
                <a:spLocks noGrp="1" noRot="1" noChangeAspect="1" noMove="1" noResize="1" noEditPoints="1" noAdjustHandles="1" noChangeArrowheads="1" noChangeShapeType="1" noTextEdit="1"/>
              </p:cNvSpPr>
              <p:nvPr>
                <p:ph idx="1"/>
              </p:nvPr>
            </p:nvSpPr>
            <p:spPr>
              <a:xfrm>
                <a:off x="250723" y="2286000"/>
                <a:ext cx="11769212" cy="3890962"/>
              </a:xfrm>
              <a:blipFill>
                <a:blip r:embed="rId3"/>
                <a:stretch>
                  <a:fillRect l="-1139" t="-1881" r="-2020" b="-12853"/>
                </a:stretch>
              </a:blipFill>
            </p:spPr>
            <p:txBody>
              <a:bodyPr/>
              <a:lstStyle/>
              <a:p>
                <a:r>
                  <a:rPr lang="pt-BR">
                    <a:noFill/>
                  </a:rPr>
                  <a:t> </a:t>
                </a:r>
              </a:p>
            </p:txBody>
          </p:sp>
        </mc:Fallback>
      </mc:AlternateContent>
    </p:spTree>
    <p:extLst>
      <p:ext uri="{BB962C8B-B14F-4D97-AF65-F5344CB8AC3E}">
        <p14:creationId xmlns:p14="http://schemas.microsoft.com/office/powerpoint/2010/main" val="404841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7DDD71EC-2C62-D10C-573C-AA7FF20478C2}"/>
                  </a:ext>
                </a:extLst>
              </p:cNvPr>
              <p:cNvSpPr>
                <a:spLocks noGrp="1"/>
              </p:cNvSpPr>
              <p:nvPr>
                <p:ph type="title"/>
              </p:nvPr>
            </p:nvSpPr>
            <p:spPr/>
            <p:txBody>
              <a:bodyPr/>
              <a:lstStyle/>
              <a:p>
                <a:r>
                  <a:rPr lang="pt-BR" sz="2800" b="1" dirty="0"/>
                  <a:t>No caso geral de uma proposição A composta por n proposições simples </a:t>
                </a:r>
                <a14:m>
                  <m:oMath xmlns:m="http://schemas.openxmlformats.org/officeDocument/2006/math">
                    <m:sSub>
                      <m:sSubPr>
                        <m:ctrlPr>
                          <a:rPr lang="pt-BR" sz="2800" i="1" smtClean="0">
                            <a:latin typeface="Cambria Math" panose="02040503050406030204" pitchFamily="18" charset="0"/>
                          </a:rPr>
                        </m:ctrlPr>
                      </m:sSubPr>
                      <m:e>
                        <m:r>
                          <a:rPr lang="pt-BR" sz="2800" i="1">
                            <a:latin typeface="Cambria Math" panose="02040503050406030204" pitchFamily="18" charset="0"/>
                          </a:rPr>
                          <m:t>𝑎</m:t>
                        </m:r>
                      </m:e>
                      <m:sub>
                        <m:r>
                          <a:rPr lang="pt-BR" sz="2800" b="0" i="1" smtClean="0">
                            <a:latin typeface="Cambria Math" panose="02040503050406030204" pitchFamily="18" charset="0"/>
                          </a:rPr>
                          <m:t>1</m:t>
                        </m:r>
                      </m:sub>
                    </m:sSub>
                  </m:oMath>
                </a14:m>
                <a:r>
                  <a:rPr lang="pt-BR" sz="2800" dirty="0"/>
                  <a:t>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b="0" i="1" smtClean="0">
                            <a:latin typeface="Cambria Math" panose="02040503050406030204" pitchFamily="18" charset="0"/>
                          </a:rPr>
                          <m:t>2</m:t>
                        </m:r>
                      </m:sub>
                    </m:sSub>
                  </m:oMath>
                </a14:m>
                <a:r>
                  <a:rPr lang="pt-BR" sz="2800" dirty="0"/>
                  <a:t> , ... , </a:t>
                </a:r>
                <a14:m>
                  <m:oMath xmlns:m="http://schemas.openxmlformats.org/officeDocument/2006/math">
                    <m:sSub>
                      <m:sSubPr>
                        <m:ctrlPr>
                          <a:rPr lang="pt-BR" sz="2800" i="1" smtClean="0">
                            <a:latin typeface="Cambria Math" panose="02040503050406030204" pitchFamily="18" charset="0"/>
                          </a:rPr>
                        </m:ctrlPr>
                      </m:sSubPr>
                      <m:e>
                        <m:r>
                          <a:rPr lang="pt-BR" sz="2800" b="0" i="1" smtClean="0">
                            <a:latin typeface="Cambria Math" panose="02040503050406030204" pitchFamily="18" charset="0"/>
                          </a:rPr>
                          <m:t>𝑎</m:t>
                        </m:r>
                      </m:e>
                      <m:sub>
                        <m:r>
                          <a:rPr lang="pt-BR" sz="2800" b="0" i="1" smtClean="0">
                            <a:latin typeface="Cambria Math" panose="02040503050406030204" pitchFamily="18" charset="0"/>
                          </a:rPr>
                          <m:t>𝑛</m:t>
                        </m:r>
                      </m:sub>
                    </m:sSub>
                  </m:oMath>
                </a14:m>
                <a:r>
                  <a:rPr lang="pt-BR" sz="2800" b="1" dirty="0"/>
                  <a:t> , representada por A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1</m:t>
                        </m:r>
                      </m:sub>
                    </m:sSub>
                  </m:oMath>
                </a14:m>
                <a:r>
                  <a:rPr lang="pt-BR" sz="2800" dirty="0"/>
                  <a:t>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2</m:t>
                        </m:r>
                      </m:sub>
                    </m:sSub>
                  </m:oMath>
                </a14:m>
                <a:r>
                  <a:rPr lang="pt-BR" sz="2800" dirty="0"/>
                  <a:t> , ...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pt-BR" sz="2800" i="1">
                            <a:latin typeface="Cambria Math" panose="02040503050406030204" pitchFamily="18" charset="0"/>
                          </a:rPr>
                          <m:t>𝑛</m:t>
                        </m:r>
                      </m:sub>
                    </m:sSub>
                  </m:oMath>
                </a14:m>
                <a:r>
                  <a:rPr lang="pt-BR" sz="2800" b="1" dirty="0">
                    <a:solidFill>
                      <a:schemeClr val="bg2"/>
                    </a:solidFill>
                  </a:rPr>
                  <a:t> )</a:t>
                </a:r>
                <a:endParaRPr lang="pt-BR" dirty="0"/>
              </a:p>
            </p:txBody>
          </p:sp>
        </mc:Choice>
        <mc:Fallback xmlns="">
          <p:sp>
            <p:nvSpPr>
              <p:cNvPr id="2" name="Título 1">
                <a:extLst>
                  <a:ext uri="{FF2B5EF4-FFF2-40B4-BE49-F238E27FC236}">
                    <a16:creationId xmlns:a16="http://schemas.microsoft.com/office/drawing/2014/main" id="{7DDD71EC-2C62-D10C-573C-AA7FF20478C2}"/>
                  </a:ext>
                </a:extLst>
              </p:cNvPr>
              <p:cNvSpPr>
                <a:spLocks noGrp="1" noRot="1" noChangeAspect="1" noMove="1" noResize="1" noEditPoints="1" noAdjustHandles="1" noChangeArrowheads="1" noChangeShapeType="1" noTextEdit="1"/>
              </p:cNvSpPr>
              <p:nvPr>
                <p:ph type="title"/>
              </p:nvPr>
            </p:nvSpPr>
            <p:spPr>
              <a:blipFill>
                <a:blip r:embed="rId2"/>
                <a:stretch>
                  <a:fillRect l="-1266" r="-1582"/>
                </a:stretch>
              </a:blipFill>
            </p:spPr>
            <p:txBody>
              <a:bodyPr/>
              <a:lstStyle/>
              <a:p>
                <a:r>
                  <a:rPr lang="pt-BR">
                    <a:noFill/>
                  </a:rPr>
                  <a:t> </a:t>
                </a:r>
              </a:p>
            </p:txBody>
          </p:sp>
        </mc:Fallback>
      </mc:AlternateContent>
      <p:sp>
        <p:nvSpPr>
          <p:cNvPr id="3" name="Espaço Reservado para Conteúdo 2">
            <a:extLst>
              <a:ext uri="{FF2B5EF4-FFF2-40B4-BE49-F238E27FC236}">
                <a16:creationId xmlns:a16="http://schemas.microsoft.com/office/drawing/2014/main" id="{4938333D-ECA7-78D6-0ED0-E1CB1AF84F80}"/>
              </a:ext>
            </a:extLst>
          </p:cNvPr>
          <p:cNvSpPr>
            <a:spLocks noGrp="1"/>
          </p:cNvSpPr>
          <p:nvPr>
            <p:ph idx="1"/>
          </p:nvPr>
        </p:nvSpPr>
        <p:spPr>
          <a:xfrm>
            <a:off x="412955" y="2182761"/>
            <a:ext cx="11429999" cy="3994201"/>
          </a:xfrm>
        </p:spPr>
        <p:txBody>
          <a:bodyPr>
            <a:normAutofit/>
          </a:bodyPr>
          <a:lstStyle/>
          <a:p>
            <a:r>
              <a:rPr lang="pt-BR" sz="3200" dirty="0"/>
              <a:t>Alguns livros utilizam para os valores lógicos V e F, respectivamente, os valores 1 e 0. </a:t>
            </a:r>
          </a:p>
          <a:p>
            <a:endParaRPr lang="pt-BR" sz="3200" dirty="0"/>
          </a:p>
          <a:p>
            <a:r>
              <a:rPr lang="pt-BR" sz="3200" dirty="0"/>
              <a:t>Assim, para uma proposição p qualquer, temos: </a:t>
            </a:r>
          </a:p>
          <a:p>
            <a:r>
              <a:rPr lang="pt-BR" sz="3200" dirty="0"/>
              <a:t>V(p) = V = 1 ou V(p) = F = 0</a:t>
            </a:r>
          </a:p>
        </p:txBody>
      </p:sp>
    </p:spTree>
    <p:extLst>
      <p:ext uri="{BB962C8B-B14F-4D97-AF65-F5344CB8AC3E}">
        <p14:creationId xmlns:p14="http://schemas.microsoft.com/office/powerpoint/2010/main" val="11433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D92E8-57C1-AB15-B109-1A71700A7172}"/>
              </a:ext>
            </a:extLst>
          </p:cNvPr>
          <p:cNvSpPr>
            <a:spLocks noGrp="1"/>
          </p:cNvSpPr>
          <p:nvPr>
            <p:ph type="title" idx="4294967295"/>
          </p:nvPr>
        </p:nvSpPr>
        <p:spPr/>
        <p:txBody>
          <a:bodyPr/>
          <a:lstStyle/>
          <a:p>
            <a:pPr eaLnBrk="1" hangingPunct="1">
              <a:defRPr/>
            </a:pPr>
            <a:r>
              <a:rPr lang="pt-BR" sz="4400" dirty="0">
                <a:latin typeface="Cambria" pitchFamily="18" charset="0"/>
              </a:rPr>
              <a:t>Lógica – Conceitos Básicos</a:t>
            </a:r>
          </a:p>
        </p:txBody>
      </p:sp>
      <p:sp>
        <p:nvSpPr>
          <p:cNvPr id="5" name="CaixaDeTexto 4">
            <a:extLst>
              <a:ext uri="{FF2B5EF4-FFF2-40B4-BE49-F238E27FC236}">
                <a16:creationId xmlns:a16="http://schemas.microsoft.com/office/drawing/2014/main" id="{05723498-273A-7919-8900-21F0392CAA8D}"/>
              </a:ext>
            </a:extLst>
          </p:cNvPr>
          <p:cNvSpPr txBox="1"/>
          <p:nvPr/>
        </p:nvSpPr>
        <p:spPr>
          <a:xfrm>
            <a:off x="1" y="1928813"/>
            <a:ext cx="12034684" cy="4062651"/>
          </a:xfrm>
          <a:prstGeom prst="rect">
            <a:avLst/>
          </a:prstGeom>
          <a:noFill/>
        </p:spPr>
        <p:txBody>
          <a:bodyPr wrap="square">
            <a:spAutoFit/>
          </a:bodyPr>
          <a:lstStyle/>
          <a:p>
            <a:pPr algn="just">
              <a:buClr>
                <a:srgbClr val="92D050"/>
              </a:buClr>
              <a:buFont typeface="Wingdings" pitchFamily="2" charset="2"/>
              <a:buChar char="v"/>
              <a:defRPr/>
            </a:pPr>
            <a:r>
              <a:rPr lang="pt-BR" sz="2000" b="1" dirty="0">
                <a:latin typeface="Arial" charset="0"/>
                <a:cs typeface="Arial" charset="0"/>
              </a:rPr>
              <a:t>Aristóteles se preocupava com as formas de raciocínio que, a partir de conhecimentos considerados verdadeiros, permitiam obter novos conhecimentos.</a:t>
            </a:r>
          </a:p>
          <a:p>
            <a:pPr algn="just">
              <a:buClr>
                <a:srgbClr val="92D050"/>
              </a:buClr>
              <a:buFont typeface="Wingdings" pitchFamily="2" charset="2"/>
              <a:buChar char="v"/>
              <a:defRPr/>
            </a:pPr>
            <a:endParaRPr lang="pt-BR" sz="2000" b="1" dirty="0">
              <a:latin typeface="Arial" charset="0"/>
              <a:cs typeface="Arial" charset="0"/>
            </a:endParaRPr>
          </a:p>
          <a:p>
            <a:pPr algn="just">
              <a:buClr>
                <a:srgbClr val="92D050"/>
              </a:buClr>
              <a:buFont typeface="Wingdings" pitchFamily="2" charset="2"/>
              <a:buChar char="v"/>
              <a:defRPr/>
            </a:pPr>
            <a:r>
              <a:rPr lang="pt-BR" sz="2000" b="1" dirty="0">
                <a:latin typeface="Arial" charset="0"/>
                <a:cs typeface="Arial" charset="0"/>
              </a:rPr>
              <a:t>A partir dos conhecimentos tidos como verdadeiros</a:t>
            </a:r>
            <a:r>
              <a:rPr lang="pt-BR" sz="2000" dirty="0">
                <a:latin typeface="Arial" charset="0"/>
                <a:cs typeface="Arial" charset="0"/>
              </a:rPr>
              <a:t>, caberia à Lógica a formulação de leis gerais de encadeamentos de conceitos e juízos que levariam à </a:t>
            </a:r>
            <a:r>
              <a:rPr lang="pt-BR" sz="2000" b="1" dirty="0">
                <a:latin typeface="Arial" charset="0"/>
                <a:cs typeface="Arial" charset="0"/>
              </a:rPr>
              <a:t>descoberta de novas verdades</a:t>
            </a:r>
            <a:r>
              <a:rPr lang="pt-BR" sz="2000" dirty="0">
                <a:latin typeface="Arial" charset="0"/>
                <a:cs typeface="Arial" charset="0"/>
              </a:rPr>
              <a:t>. Essa forma de encadeamento é chamada, em Lógica, de </a:t>
            </a:r>
            <a:r>
              <a:rPr lang="pt-BR" sz="2000" b="1" u="sng" dirty="0">
                <a:solidFill>
                  <a:srgbClr val="FF0000"/>
                </a:solidFill>
                <a:latin typeface="Arial" charset="0"/>
                <a:cs typeface="Arial" charset="0"/>
              </a:rPr>
              <a:t>argumento</a:t>
            </a:r>
            <a:r>
              <a:rPr lang="pt-BR" sz="2000" dirty="0">
                <a:latin typeface="Arial" charset="0"/>
                <a:cs typeface="Arial" charset="0"/>
              </a:rPr>
              <a:t>.</a:t>
            </a:r>
          </a:p>
          <a:p>
            <a:pPr algn="just">
              <a:buClr>
                <a:srgbClr val="92D050"/>
              </a:buClr>
              <a:buFont typeface="Wingdings" pitchFamily="2" charset="2"/>
              <a:buChar char="v"/>
              <a:defRPr/>
            </a:pPr>
            <a:endParaRPr lang="pt-BR" sz="2000" dirty="0">
              <a:solidFill>
                <a:schemeClr val="accent2">
                  <a:lumMod val="75000"/>
                </a:schemeClr>
              </a:solidFill>
              <a:latin typeface="Arial" charset="0"/>
              <a:cs typeface="Arial" charset="0"/>
            </a:endParaRPr>
          </a:p>
          <a:p>
            <a:pPr algn="just">
              <a:buClr>
                <a:srgbClr val="92D050"/>
              </a:buClr>
              <a:buFont typeface="Wingdings" pitchFamily="2" charset="2"/>
              <a:buChar char="v"/>
              <a:defRPr/>
            </a:pPr>
            <a:r>
              <a:rPr lang="pt-BR" sz="2000" b="1" dirty="0">
                <a:latin typeface="Arial" charset="0"/>
                <a:cs typeface="Arial" charset="0"/>
              </a:rPr>
              <a:t>Um argumento é uma seqüência de </a:t>
            </a:r>
            <a:r>
              <a:rPr lang="pt-BR" sz="2000" b="1" dirty="0">
                <a:solidFill>
                  <a:srgbClr val="FF0000"/>
                </a:solidFill>
                <a:latin typeface="Arial" charset="0"/>
                <a:cs typeface="Arial" charset="0"/>
              </a:rPr>
              <a:t>proposições </a:t>
            </a:r>
            <a:r>
              <a:rPr lang="pt-BR" sz="2000" b="1" dirty="0">
                <a:latin typeface="Arial" charset="0"/>
                <a:cs typeface="Arial" charset="0"/>
              </a:rPr>
              <a:t>(afirmações) na qual uma delas é a</a:t>
            </a:r>
            <a:r>
              <a:rPr lang="pt-BR" sz="2000" b="1" dirty="0">
                <a:solidFill>
                  <a:schemeClr val="accent2">
                    <a:lumMod val="75000"/>
                  </a:schemeClr>
                </a:solidFill>
                <a:latin typeface="Arial" charset="0"/>
                <a:cs typeface="Arial" charset="0"/>
              </a:rPr>
              <a:t> </a:t>
            </a:r>
            <a:r>
              <a:rPr lang="pt-BR" sz="2000" b="1" dirty="0">
                <a:solidFill>
                  <a:srgbClr val="FF0000"/>
                </a:solidFill>
                <a:latin typeface="Arial" charset="0"/>
                <a:cs typeface="Arial" charset="0"/>
              </a:rPr>
              <a:t>conclusão</a:t>
            </a:r>
            <a:r>
              <a:rPr lang="pt-BR" sz="2000" b="1" dirty="0">
                <a:solidFill>
                  <a:schemeClr val="accent2">
                    <a:lumMod val="75000"/>
                  </a:schemeClr>
                </a:solidFill>
                <a:latin typeface="Arial" charset="0"/>
                <a:cs typeface="Arial" charset="0"/>
              </a:rPr>
              <a:t> </a:t>
            </a:r>
            <a:r>
              <a:rPr lang="pt-BR" sz="2000" b="1" dirty="0">
                <a:latin typeface="Arial" charset="0"/>
                <a:cs typeface="Arial" charset="0"/>
              </a:rPr>
              <a:t>e as demais são </a:t>
            </a:r>
            <a:r>
              <a:rPr lang="pt-BR" sz="2000" b="1" dirty="0">
                <a:solidFill>
                  <a:srgbClr val="FF0000"/>
                </a:solidFill>
                <a:latin typeface="Arial" charset="0"/>
                <a:cs typeface="Arial" charset="0"/>
              </a:rPr>
              <a:t>premissas</a:t>
            </a:r>
            <a:r>
              <a:rPr lang="pt-BR" sz="2000" b="1" dirty="0">
                <a:solidFill>
                  <a:schemeClr val="accent2">
                    <a:lumMod val="75000"/>
                  </a:schemeClr>
                </a:solidFill>
                <a:latin typeface="Arial" charset="0"/>
                <a:cs typeface="Arial" charset="0"/>
              </a:rPr>
              <a:t>.</a:t>
            </a:r>
          </a:p>
          <a:p>
            <a:pPr algn="just">
              <a:buClr>
                <a:srgbClr val="92D050"/>
              </a:buClr>
              <a:defRPr/>
            </a:pPr>
            <a:endParaRPr lang="pt-BR" sz="2000" b="1" dirty="0">
              <a:solidFill>
                <a:schemeClr val="accent2">
                  <a:lumMod val="75000"/>
                </a:schemeClr>
              </a:solidFill>
              <a:latin typeface="Arial" charset="0"/>
              <a:cs typeface="Arial" charset="0"/>
            </a:endParaRPr>
          </a:p>
          <a:p>
            <a:pPr algn="just">
              <a:buClr>
                <a:srgbClr val="92D050"/>
              </a:buClr>
              <a:buFont typeface="Wingdings" pitchFamily="2" charset="2"/>
              <a:buChar char="v"/>
              <a:defRPr/>
            </a:pPr>
            <a:r>
              <a:rPr lang="pt-BR" sz="2000" b="1" dirty="0">
                <a:latin typeface="Arial" charset="0"/>
                <a:cs typeface="Arial" charset="0"/>
              </a:rPr>
              <a:t>O objeto de estudo da lógica é determinar se  a conclusão de um argumento é ou não uma conseqüência lógica das premissas.</a:t>
            </a:r>
          </a:p>
          <a:p>
            <a:pPr algn="just">
              <a:buClr>
                <a:srgbClr val="92D050"/>
              </a:buClr>
              <a:buFont typeface="Wingdings" pitchFamily="2" charset="2"/>
              <a:buChar char="v"/>
              <a:defRPr/>
            </a:pPr>
            <a:endParaRPr lang="pt-BR" dirty="0">
              <a:latin typeface="Arial" charset="0"/>
              <a:cs typeface="Arial" charset="0"/>
            </a:endParaRPr>
          </a:p>
        </p:txBody>
      </p:sp>
    </p:spTree>
    <p:extLst>
      <p:ext uri="{BB962C8B-B14F-4D97-AF65-F5344CB8AC3E}">
        <p14:creationId xmlns:p14="http://schemas.microsoft.com/office/powerpoint/2010/main" val="520488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A8728-DFC2-9660-3B9C-B339FF385264}"/>
              </a:ext>
            </a:extLst>
          </p:cNvPr>
          <p:cNvSpPr>
            <a:spLocks noGrp="1"/>
          </p:cNvSpPr>
          <p:nvPr>
            <p:ph type="title"/>
          </p:nvPr>
        </p:nvSpPr>
        <p:spPr>
          <a:xfrm>
            <a:off x="1280160" y="466343"/>
            <a:ext cx="9628632" cy="1362113"/>
          </a:xfrm>
        </p:spPr>
        <p:txBody>
          <a:bodyPr anchor="ctr">
            <a:normAutofit/>
          </a:bodyPr>
          <a:lstStyle/>
          <a:p>
            <a:pPr algn="ctr"/>
            <a:r>
              <a:rPr lang="pt-BR" sz="4000" b="1" dirty="0"/>
              <a:t>Operações lógicas sobre proposições</a:t>
            </a:r>
          </a:p>
        </p:txBody>
      </p:sp>
      <p:pic>
        <p:nvPicPr>
          <p:cNvPr id="5" name="Imagem 4" descr="Tabela&#10;&#10;Descrição gerada automaticamente">
            <a:extLst>
              <a:ext uri="{FF2B5EF4-FFF2-40B4-BE49-F238E27FC236}">
                <a16:creationId xmlns:a16="http://schemas.microsoft.com/office/drawing/2014/main" id="{41BECD87-BA31-FB96-32C9-9C041D517A64}"/>
              </a:ext>
            </a:extLst>
          </p:cNvPr>
          <p:cNvPicPr>
            <a:picLocks noChangeAspect="1"/>
          </p:cNvPicPr>
          <p:nvPr/>
        </p:nvPicPr>
        <p:blipFill>
          <a:blip r:embed="rId2"/>
          <a:stretch>
            <a:fillRect/>
          </a:stretch>
        </p:blipFill>
        <p:spPr>
          <a:xfrm>
            <a:off x="478302" y="2548263"/>
            <a:ext cx="4489704" cy="3729543"/>
          </a:xfrm>
          <a:prstGeom prst="rect">
            <a:avLst/>
          </a:prstGeom>
          <a:noFill/>
        </p:spPr>
      </p:pic>
      <p:sp>
        <p:nvSpPr>
          <p:cNvPr id="3" name="Espaço Reservado para Conteúdo 2">
            <a:extLst>
              <a:ext uri="{FF2B5EF4-FFF2-40B4-BE49-F238E27FC236}">
                <a16:creationId xmlns:a16="http://schemas.microsoft.com/office/drawing/2014/main" id="{B83EF659-67A9-C515-B736-415FD86D19F4}"/>
              </a:ext>
            </a:extLst>
          </p:cNvPr>
          <p:cNvSpPr>
            <a:spLocks noGrp="1"/>
          </p:cNvSpPr>
          <p:nvPr>
            <p:ph sz="half" idx="2"/>
          </p:nvPr>
        </p:nvSpPr>
        <p:spPr>
          <a:xfrm>
            <a:off x="5486400" y="1955409"/>
            <a:ext cx="6583679" cy="4902591"/>
          </a:xfrm>
        </p:spPr>
        <p:txBody>
          <a:bodyPr>
            <a:normAutofit lnSpcReduction="10000"/>
          </a:bodyPr>
          <a:lstStyle/>
          <a:p>
            <a:pPr marL="0" indent="0" algn="ctr">
              <a:buNone/>
            </a:pPr>
            <a:r>
              <a:rPr lang="pt-BR" sz="3200" dirty="0"/>
              <a:t>Os conectivos são muito importantes nas operações lógicas sobre proposições. Nessas operações, os operadores, também chamados operadores lógicos, são os conectivos, enquanto os operandos são as proposições. No quadro, listamos as principais ideias veiculadas por conectivos, bem como os símbolos usados para representá-las.</a:t>
            </a:r>
          </a:p>
        </p:txBody>
      </p:sp>
    </p:spTree>
    <p:extLst>
      <p:ext uri="{BB962C8B-B14F-4D97-AF65-F5344CB8AC3E}">
        <p14:creationId xmlns:p14="http://schemas.microsoft.com/office/powerpoint/2010/main" val="271022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F6D097-6579-91FA-7B57-09994B968B85}"/>
              </a:ext>
            </a:extLst>
          </p:cNvPr>
          <p:cNvSpPr>
            <a:spLocks noGrp="1"/>
          </p:cNvSpPr>
          <p:nvPr>
            <p:ph type="title"/>
          </p:nvPr>
        </p:nvSpPr>
        <p:spPr/>
        <p:txBody>
          <a:bodyPr/>
          <a:lstStyle/>
          <a:p>
            <a:pPr algn="ctr"/>
            <a:r>
              <a:rPr lang="pt-BR" sz="3200" b="1" dirty="0"/>
              <a:t>Operações lógicas sobre proposições</a:t>
            </a:r>
            <a:endParaRPr lang="pt-BR" dirty="0"/>
          </a:p>
        </p:txBody>
      </p:sp>
      <p:sp>
        <p:nvSpPr>
          <p:cNvPr id="3" name="Espaço Reservado para Conteúdo 2">
            <a:extLst>
              <a:ext uri="{FF2B5EF4-FFF2-40B4-BE49-F238E27FC236}">
                <a16:creationId xmlns:a16="http://schemas.microsoft.com/office/drawing/2014/main" id="{5E664939-0BB8-AEA7-77D3-16C614DA4DB6}"/>
              </a:ext>
            </a:extLst>
          </p:cNvPr>
          <p:cNvSpPr>
            <a:spLocks noGrp="1"/>
          </p:cNvSpPr>
          <p:nvPr>
            <p:ph sz="half" idx="1"/>
          </p:nvPr>
        </p:nvSpPr>
        <p:spPr>
          <a:xfrm>
            <a:off x="126609" y="2082018"/>
            <a:ext cx="11915335" cy="4600136"/>
          </a:xfrm>
        </p:spPr>
        <p:txBody>
          <a:bodyPr>
            <a:normAutofit/>
          </a:bodyPr>
          <a:lstStyle/>
          <a:p>
            <a:pPr marL="0" indent="0" algn="ctr">
              <a:buNone/>
            </a:pPr>
            <a:r>
              <a:rPr lang="pt-BR" sz="4000" dirty="0"/>
              <a:t>As operações obedecem a algumas regras de um tipo de cálculo, chamado de cálculo proposicional, que são semelhantes às regras sobre conjuntos (como interseção, união, etc.). Vamos, agora, conhecer cada uma das operações definidas por meio dos símbolos acima e construir as tabelas-verdade das proposições compostas resultantes</a:t>
            </a:r>
            <a:r>
              <a:rPr lang="pt-BR" sz="2400" dirty="0"/>
              <a:t>.</a:t>
            </a:r>
          </a:p>
        </p:txBody>
      </p:sp>
    </p:spTree>
    <p:extLst>
      <p:ext uri="{BB962C8B-B14F-4D97-AF65-F5344CB8AC3E}">
        <p14:creationId xmlns:p14="http://schemas.microsoft.com/office/powerpoint/2010/main" val="140817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1F0F2E-CDFB-C180-AED2-9078444BBF13}"/>
              </a:ext>
            </a:extLst>
          </p:cNvPr>
          <p:cNvSpPr>
            <a:spLocks noGrp="1"/>
          </p:cNvSpPr>
          <p:nvPr>
            <p:ph type="title"/>
          </p:nvPr>
        </p:nvSpPr>
        <p:spPr>
          <a:xfrm>
            <a:off x="1280160" y="422098"/>
            <a:ext cx="9628632" cy="1362113"/>
          </a:xfrm>
        </p:spPr>
        <p:txBody>
          <a:bodyPr/>
          <a:lstStyle/>
          <a:p>
            <a:pPr algn="ctr"/>
            <a:r>
              <a:rPr lang="pt-BR" b="1" dirty="0"/>
              <a:t>NEGAÇÃO DE UMA PROPOSIÇÃO e a sua TABELA VERDADE</a:t>
            </a:r>
          </a:p>
        </p:txBody>
      </p:sp>
      <p:sp>
        <p:nvSpPr>
          <p:cNvPr id="3" name="Espaço Reservado para Conteúdo 2">
            <a:extLst>
              <a:ext uri="{FF2B5EF4-FFF2-40B4-BE49-F238E27FC236}">
                <a16:creationId xmlns:a16="http://schemas.microsoft.com/office/drawing/2014/main" id="{277347EC-E5FC-FF31-E667-69B9FEFE3317}"/>
              </a:ext>
            </a:extLst>
          </p:cNvPr>
          <p:cNvSpPr>
            <a:spLocks noGrp="1"/>
          </p:cNvSpPr>
          <p:nvPr>
            <p:ph sz="half" idx="1"/>
          </p:nvPr>
        </p:nvSpPr>
        <p:spPr>
          <a:xfrm>
            <a:off x="0" y="1838862"/>
            <a:ext cx="12191999" cy="4110692"/>
          </a:xfrm>
        </p:spPr>
        <p:txBody>
          <a:bodyPr/>
          <a:lstStyle/>
          <a:p>
            <a:pPr marL="0" indent="0">
              <a:buNone/>
            </a:pPr>
            <a:r>
              <a:rPr lang="pt-BR" dirty="0"/>
              <a:t>A negação de uma proposição p é a proposição “não p”, que representaremos por “~ p”, cujo valor lógico é o oposto ao da proposição p</a:t>
            </a:r>
          </a:p>
        </p:txBody>
      </p:sp>
      <p:sp>
        <p:nvSpPr>
          <p:cNvPr id="6" name="CaixaDeTexto 5">
            <a:extLst>
              <a:ext uri="{FF2B5EF4-FFF2-40B4-BE49-F238E27FC236}">
                <a16:creationId xmlns:a16="http://schemas.microsoft.com/office/drawing/2014/main" id="{E705D656-E8F8-B9F8-D6B9-1AF02D05A0DC}"/>
              </a:ext>
            </a:extLst>
          </p:cNvPr>
          <p:cNvSpPr txBox="1"/>
          <p:nvPr/>
        </p:nvSpPr>
        <p:spPr>
          <a:xfrm>
            <a:off x="2359890" y="2656041"/>
            <a:ext cx="7005189" cy="461665"/>
          </a:xfrm>
          <a:prstGeom prst="rect">
            <a:avLst/>
          </a:prstGeom>
          <a:noFill/>
        </p:spPr>
        <p:txBody>
          <a:bodyPr wrap="square">
            <a:spAutoFit/>
          </a:bodyPr>
          <a:lstStyle/>
          <a:p>
            <a:pPr algn="ctr"/>
            <a:r>
              <a:rPr lang="pt-BR" sz="2400" b="1" i="1" u="sng" dirty="0">
                <a:solidFill>
                  <a:srgbClr val="FF0000"/>
                </a:solidFill>
              </a:rPr>
              <a:t>A tabela-verdade </a:t>
            </a:r>
            <a:r>
              <a:rPr lang="pt-BR" sz="2400" b="1" dirty="0"/>
              <a:t>de ~ p é bastante simples. Vejamos</a:t>
            </a:r>
          </a:p>
        </p:txBody>
      </p:sp>
      <p:graphicFrame>
        <p:nvGraphicFramePr>
          <p:cNvPr id="7" name="Tabela 7">
            <a:extLst>
              <a:ext uri="{FF2B5EF4-FFF2-40B4-BE49-F238E27FC236}">
                <a16:creationId xmlns:a16="http://schemas.microsoft.com/office/drawing/2014/main" id="{1CF41886-5269-0090-6731-026D0529219C}"/>
              </a:ext>
            </a:extLst>
          </p:cNvPr>
          <p:cNvGraphicFramePr>
            <a:graphicFrameLocks noGrp="1"/>
          </p:cNvGraphicFramePr>
          <p:nvPr>
            <p:extLst>
              <p:ext uri="{D42A27DB-BD31-4B8C-83A1-F6EECF244321}">
                <p14:modId xmlns:p14="http://schemas.microsoft.com/office/powerpoint/2010/main" val="3677703042"/>
              </p:ext>
            </p:extLst>
          </p:nvPr>
        </p:nvGraphicFramePr>
        <p:xfrm>
          <a:off x="2751804" y="3196252"/>
          <a:ext cx="6098458" cy="1112520"/>
        </p:xfrm>
        <a:graphic>
          <a:graphicData uri="http://schemas.openxmlformats.org/drawingml/2006/table">
            <a:tbl>
              <a:tblPr firstRow="1" bandRow="1">
                <a:tableStyleId>{3B4B98B0-60AC-42C2-AFA5-B58CD77FA1E5}</a:tableStyleId>
              </a:tblPr>
              <a:tblGrid>
                <a:gridCol w="3049229">
                  <a:extLst>
                    <a:ext uri="{9D8B030D-6E8A-4147-A177-3AD203B41FA5}">
                      <a16:colId xmlns:a16="http://schemas.microsoft.com/office/drawing/2014/main" val="2453564464"/>
                    </a:ext>
                  </a:extLst>
                </a:gridCol>
                <a:gridCol w="3049229">
                  <a:extLst>
                    <a:ext uri="{9D8B030D-6E8A-4147-A177-3AD203B41FA5}">
                      <a16:colId xmlns:a16="http://schemas.microsoft.com/office/drawing/2014/main" val="2334743450"/>
                    </a:ext>
                  </a:extLst>
                </a:gridCol>
              </a:tblGrid>
              <a:tr h="370840">
                <a:tc>
                  <a:txBody>
                    <a:bodyPr/>
                    <a:lstStyle/>
                    <a:p>
                      <a:pPr algn="ctr"/>
                      <a:r>
                        <a:rPr lang="pt-BR"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456096"/>
                  </a:ext>
                </a:extLst>
              </a:tr>
              <a:tr h="370840">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873781"/>
                  </a:ext>
                </a:extLst>
              </a:tr>
              <a:tr h="370840">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5576447"/>
                  </a:ext>
                </a:extLst>
              </a:tr>
            </a:tbl>
          </a:graphicData>
        </a:graphic>
      </p:graphicFrame>
      <p:sp>
        <p:nvSpPr>
          <p:cNvPr id="9" name="CaixaDeTexto 8">
            <a:extLst>
              <a:ext uri="{FF2B5EF4-FFF2-40B4-BE49-F238E27FC236}">
                <a16:creationId xmlns:a16="http://schemas.microsoft.com/office/drawing/2014/main" id="{2A6BF37D-E360-B1E7-6BA4-ED957879CC7A}"/>
              </a:ext>
            </a:extLst>
          </p:cNvPr>
          <p:cNvSpPr txBox="1"/>
          <p:nvPr/>
        </p:nvSpPr>
        <p:spPr>
          <a:xfrm>
            <a:off x="304800" y="4482831"/>
            <a:ext cx="11631562" cy="646331"/>
          </a:xfrm>
          <a:prstGeom prst="rect">
            <a:avLst/>
          </a:prstGeom>
          <a:noFill/>
        </p:spPr>
        <p:txBody>
          <a:bodyPr wrap="square">
            <a:spAutoFit/>
          </a:bodyPr>
          <a:lstStyle/>
          <a:p>
            <a:pPr algn="ctr"/>
            <a:r>
              <a:rPr lang="pt-BR" dirty="0"/>
              <a:t>Note que o valor lógico de ~ p é F quando o valor lógico de p é V; e é V quando o valor lógico de p é F. Considerando as igualdades:</a:t>
            </a:r>
          </a:p>
        </p:txBody>
      </p:sp>
      <p:sp>
        <p:nvSpPr>
          <p:cNvPr id="11" name="CaixaDeTexto 10">
            <a:extLst>
              <a:ext uri="{FF2B5EF4-FFF2-40B4-BE49-F238E27FC236}">
                <a16:creationId xmlns:a16="http://schemas.microsoft.com/office/drawing/2014/main" id="{12145BDE-E91D-5B01-ED69-C8E5ADBE82B3}"/>
              </a:ext>
            </a:extLst>
          </p:cNvPr>
          <p:cNvSpPr txBox="1"/>
          <p:nvPr/>
        </p:nvSpPr>
        <p:spPr>
          <a:xfrm>
            <a:off x="2813256" y="5129162"/>
            <a:ext cx="6098458" cy="369332"/>
          </a:xfrm>
          <a:prstGeom prst="rect">
            <a:avLst/>
          </a:prstGeom>
          <a:noFill/>
        </p:spPr>
        <p:txBody>
          <a:bodyPr wrap="square">
            <a:spAutoFit/>
          </a:bodyPr>
          <a:lstStyle/>
          <a:p>
            <a:pPr algn="ctr"/>
            <a:r>
              <a:rPr lang="pt-BR" b="1" dirty="0"/>
              <a:t>~V = F , ~F = V</a:t>
            </a:r>
          </a:p>
        </p:txBody>
      </p:sp>
      <p:sp>
        <p:nvSpPr>
          <p:cNvPr id="13" name="CaixaDeTexto 12">
            <a:extLst>
              <a:ext uri="{FF2B5EF4-FFF2-40B4-BE49-F238E27FC236}">
                <a16:creationId xmlns:a16="http://schemas.microsoft.com/office/drawing/2014/main" id="{2D1352AF-6283-C650-79AB-F96B9F16B2B9}"/>
              </a:ext>
            </a:extLst>
          </p:cNvPr>
          <p:cNvSpPr txBox="1"/>
          <p:nvPr/>
        </p:nvSpPr>
        <p:spPr>
          <a:xfrm>
            <a:off x="231057" y="4879240"/>
            <a:ext cx="7731842" cy="1015663"/>
          </a:xfrm>
          <a:prstGeom prst="rect">
            <a:avLst/>
          </a:prstGeom>
          <a:noFill/>
        </p:spPr>
        <p:txBody>
          <a:bodyPr wrap="square">
            <a:spAutoFit/>
          </a:bodyPr>
          <a:lstStyle/>
          <a:p>
            <a:r>
              <a:rPr lang="pt-BR" sz="2000" b="1" dirty="0"/>
              <a:t>1.Exemplo:</a:t>
            </a:r>
          </a:p>
          <a:p>
            <a:r>
              <a:rPr lang="pt-BR" sz="2000" b="1" dirty="0"/>
              <a:t>p: Fortaleza é a capital do Ceará.</a:t>
            </a:r>
          </a:p>
          <a:p>
            <a:r>
              <a:rPr lang="pt-BR" sz="2000" b="1" dirty="0"/>
              <a:t>~ p: Fortaleza não é a capital do Ceará</a:t>
            </a:r>
          </a:p>
        </p:txBody>
      </p:sp>
      <p:sp>
        <p:nvSpPr>
          <p:cNvPr id="15" name="CaixaDeTexto 14">
            <a:extLst>
              <a:ext uri="{FF2B5EF4-FFF2-40B4-BE49-F238E27FC236}">
                <a16:creationId xmlns:a16="http://schemas.microsoft.com/office/drawing/2014/main" id="{F0006EA7-10B3-EC8D-2D88-C7ED45D884F4}"/>
              </a:ext>
            </a:extLst>
          </p:cNvPr>
          <p:cNvSpPr txBox="1"/>
          <p:nvPr/>
        </p:nvSpPr>
        <p:spPr>
          <a:xfrm>
            <a:off x="847737" y="6106646"/>
            <a:ext cx="11105536" cy="369332"/>
          </a:xfrm>
          <a:prstGeom prst="rect">
            <a:avLst/>
          </a:prstGeom>
          <a:noFill/>
        </p:spPr>
        <p:txBody>
          <a:bodyPr wrap="square">
            <a:spAutoFit/>
          </a:bodyPr>
          <a:lstStyle/>
          <a:p>
            <a:pPr algn="ctr"/>
            <a:r>
              <a:rPr lang="pt-BR" dirty="0"/>
              <a:t>Note que V(p) = V e V(~ p) = F e a relação V(~ p) = ~ V(p) é verificada, pois V(~ p) = F = ~V = ~ V(p).</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B06ADB4-0897-CEDD-9A8E-0550FF228C9C}"/>
                  </a:ext>
                </a:extLst>
              </p:cNvPr>
              <p:cNvSpPr txBox="1"/>
              <p:nvPr/>
            </p:nvSpPr>
            <p:spPr>
              <a:xfrm>
                <a:off x="7325647" y="4933891"/>
                <a:ext cx="6098458" cy="1200329"/>
              </a:xfrm>
              <a:prstGeom prst="rect">
                <a:avLst/>
              </a:prstGeom>
              <a:noFill/>
            </p:spPr>
            <p:txBody>
              <a:bodyPr wrap="square">
                <a:spAutoFit/>
              </a:bodyPr>
              <a:lstStyle/>
              <a:p>
                <a:r>
                  <a:rPr lang="fi-FI" b="1" dirty="0"/>
                  <a:t>2.Exemplo: </a:t>
                </a:r>
              </a:p>
              <a:p>
                <a:r>
                  <a:rPr lang="fi-FI" b="1" dirty="0"/>
                  <a:t>q: sen (</a:t>
                </a:r>
                <a14:m>
                  <m:oMath xmlns:m="http://schemas.openxmlformats.org/officeDocument/2006/math">
                    <m:r>
                      <a:rPr lang="fi-FI" b="1" i="1" smtClean="0">
                        <a:latin typeface="Cambria Math" panose="02040503050406030204" pitchFamily="18" charset="0"/>
                        <a:ea typeface="Cambria Math" panose="02040503050406030204" pitchFamily="18" charset="0"/>
                      </a:rPr>
                      <m:t>𝝅</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𝟐</m:t>
                    </m:r>
                  </m:oMath>
                </a14:m>
                <a:r>
                  <a:rPr lang="fi-FI" b="1" dirty="0"/>
                  <a:t> ) = 0 </a:t>
                </a:r>
              </a:p>
              <a:p>
                <a:r>
                  <a:rPr lang="fi-FI" b="1" dirty="0"/>
                  <a:t>~ q: sen (</a:t>
                </a:r>
                <a14:m>
                  <m:oMath xmlns:m="http://schemas.openxmlformats.org/officeDocument/2006/math">
                    <m:r>
                      <a:rPr lang="fi-FI" b="1" i="1" smtClean="0">
                        <a:latin typeface="Cambria Math" panose="02040503050406030204" pitchFamily="18" charset="0"/>
                        <a:ea typeface="Cambria Math" panose="02040503050406030204" pitchFamily="18" charset="0"/>
                      </a:rPr>
                      <m:t>𝝅</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𝟐</m:t>
                    </m:r>
                  </m:oMath>
                </a14:m>
                <a:r>
                  <a:rPr lang="fi-FI" b="1" dirty="0"/>
                  <a:t> ) ≠ 0 </a:t>
                </a:r>
              </a:p>
              <a:p>
                <a:endParaRPr lang="pt-BR" dirty="0"/>
              </a:p>
            </p:txBody>
          </p:sp>
        </mc:Choice>
        <mc:Fallback xmlns="">
          <p:sp>
            <p:nvSpPr>
              <p:cNvPr id="17" name="CaixaDeTexto 16">
                <a:extLst>
                  <a:ext uri="{FF2B5EF4-FFF2-40B4-BE49-F238E27FC236}">
                    <a16:creationId xmlns:a16="http://schemas.microsoft.com/office/drawing/2014/main" id="{8B06ADB4-0897-CEDD-9A8E-0550FF228C9C}"/>
                  </a:ext>
                </a:extLst>
              </p:cNvPr>
              <p:cNvSpPr txBox="1">
                <a:spLocks noRot="1" noChangeAspect="1" noMove="1" noResize="1" noEditPoints="1" noAdjustHandles="1" noChangeArrowheads="1" noChangeShapeType="1" noTextEdit="1"/>
              </p:cNvSpPr>
              <p:nvPr/>
            </p:nvSpPr>
            <p:spPr>
              <a:xfrm>
                <a:off x="7325647" y="4933891"/>
                <a:ext cx="6098458" cy="1200329"/>
              </a:xfrm>
              <a:prstGeom prst="rect">
                <a:avLst/>
              </a:prstGeom>
              <a:blipFill>
                <a:blip r:embed="rId2"/>
                <a:stretch>
                  <a:fillRect l="-900" t="-2538"/>
                </a:stretch>
              </a:blipFill>
            </p:spPr>
            <p:txBody>
              <a:bodyPr/>
              <a:lstStyle/>
              <a:p>
                <a:r>
                  <a:rPr lang="pt-BR">
                    <a:noFill/>
                  </a:rPr>
                  <a:t> </a:t>
                </a:r>
              </a:p>
            </p:txBody>
          </p:sp>
        </mc:Fallback>
      </mc:AlternateContent>
    </p:spTree>
    <p:extLst>
      <p:ext uri="{BB962C8B-B14F-4D97-AF65-F5344CB8AC3E}">
        <p14:creationId xmlns:p14="http://schemas.microsoft.com/office/powerpoint/2010/main" val="49226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9" grpId="0"/>
      <p:bldP spid="11" grpId="0"/>
      <p:bldP spid="13"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4824B-ECC7-42D1-599D-927F7824367D}"/>
              </a:ext>
            </a:extLst>
          </p:cNvPr>
          <p:cNvSpPr>
            <a:spLocks noGrp="1"/>
          </p:cNvSpPr>
          <p:nvPr>
            <p:ph type="title"/>
          </p:nvPr>
        </p:nvSpPr>
        <p:spPr/>
        <p:txBody>
          <a:bodyPr/>
          <a:lstStyle/>
          <a:p>
            <a:pPr algn="ctr"/>
            <a:r>
              <a:rPr lang="pt-BR" b="1" dirty="0"/>
              <a:t>NEGAÇÃO DE UMA PROPOSIÇÃO</a:t>
            </a:r>
            <a:endParaRPr lang="pt-BR" dirty="0"/>
          </a:p>
        </p:txBody>
      </p:sp>
      <p:sp>
        <p:nvSpPr>
          <p:cNvPr id="3" name="Espaço Reservado para Conteúdo 2">
            <a:extLst>
              <a:ext uri="{FF2B5EF4-FFF2-40B4-BE49-F238E27FC236}">
                <a16:creationId xmlns:a16="http://schemas.microsoft.com/office/drawing/2014/main" id="{BB0559AB-8FCD-2871-403A-2517029B493B}"/>
              </a:ext>
            </a:extLst>
          </p:cNvPr>
          <p:cNvSpPr>
            <a:spLocks noGrp="1"/>
          </p:cNvSpPr>
          <p:nvPr>
            <p:ph sz="half" idx="1"/>
          </p:nvPr>
        </p:nvSpPr>
        <p:spPr>
          <a:xfrm>
            <a:off x="0" y="1955409"/>
            <a:ext cx="12192000" cy="4253662"/>
          </a:xfrm>
        </p:spPr>
        <p:txBody>
          <a:bodyPr>
            <a:normAutofit/>
          </a:bodyPr>
          <a:lstStyle/>
          <a:p>
            <a:pPr marL="0" indent="0" algn="just">
              <a:buNone/>
            </a:pPr>
            <a:r>
              <a:rPr lang="pt-BR" dirty="0"/>
              <a:t>Na linguagem do dia a dia, a negação de uma afirmação (pelo menos nos casos mais simples) costuma ser feita “antepondo” o advérbio não ao verbo da proposição, como em (a) do </a:t>
            </a:r>
            <a:r>
              <a:rPr lang="pt-BR" b="1" dirty="0"/>
              <a:t>Exemplo 1</a:t>
            </a:r>
            <a:r>
              <a:rPr lang="pt-BR" dirty="0"/>
              <a:t>. Mas há outras formas de construir a negação: antepondo expressões como “não é verdade que” ou “é falso que” à proposição que se deseja negar. Veja estas formas no exemplo seguinte.</a:t>
            </a:r>
          </a:p>
        </p:txBody>
      </p:sp>
      <p:sp>
        <p:nvSpPr>
          <p:cNvPr id="6" name="CaixaDeTexto 5">
            <a:extLst>
              <a:ext uri="{FF2B5EF4-FFF2-40B4-BE49-F238E27FC236}">
                <a16:creationId xmlns:a16="http://schemas.microsoft.com/office/drawing/2014/main" id="{B7BB4E62-B423-E239-3AC8-79F98060206B}"/>
              </a:ext>
            </a:extLst>
          </p:cNvPr>
          <p:cNvSpPr txBox="1"/>
          <p:nvPr/>
        </p:nvSpPr>
        <p:spPr>
          <a:xfrm>
            <a:off x="2448232" y="3800029"/>
            <a:ext cx="8008373" cy="2554545"/>
          </a:xfrm>
          <a:prstGeom prst="rect">
            <a:avLst/>
          </a:prstGeom>
          <a:noFill/>
        </p:spPr>
        <p:txBody>
          <a:bodyPr wrap="square">
            <a:spAutoFit/>
          </a:bodyPr>
          <a:lstStyle/>
          <a:p>
            <a:pPr algn="ctr"/>
            <a:r>
              <a:rPr lang="pt-BR" sz="3200" b="1" dirty="0"/>
              <a:t>Exemplo 2 </a:t>
            </a:r>
          </a:p>
          <a:p>
            <a:pPr algn="ctr"/>
            <a:r>
              <a:rPr lang="pt-BR" sz="3200" b="1" dirty="0"/>
              <a:t> r: Pedro é eletricista.</a:t>
            </a:r>
          </a:p>
          <a:p>
            <a:pPr algn="ctr"/>
            <a:r>
              <a:rPr lang="pt-BR" sz="3200" b="1" dirty="0"/>
              <a:t>~ r: Não é verdade que Pedro é eletricista.</a:t>
            </a:r>
          </a:p>
          <a:p>
            <a:pPr algn="ctr"/>
            <a:r>
              <a:rPr lang="pt-BR" sz="3200" b="1" dirty="0"/>
              <a:t> ou</a:t>
            </a:r>
          </a:p>
          <a:p>
            <a:pPr algn="ctr"/>
            <a:r>
              <a:rPr lang="pt-BR" sz="3200" b="1" dirty="0"/>
              <a:t>~ r: É falso que Pedro é eletricista</a:t>
            </a:r>
          </a:p>
        </p:txBody>
      </p:sp>
    </p:spTree>
    <p:extLst>
      <p:ext uri="{BB962C8B-B14F-4D97-AF65-F5344CB8AC3E}">
        <p14:creationId xmlns:p14="http://schemas.microsoft.com/office/powerpoint/2010/main" val="144077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1FFCA-8FDD-03DD-976C-C34DA9C786A8}"/>
              </a:ext>
            </a:extLst>
          </p:cNvPr>
          <p:cNvSpPr>
            <a:spLocks noGrp="1"/>
          </p:cNvSpPr>
          <p:nvPr>
            <p:ph type="title"/>
          </p:nvPr>
        </p:nvSpPr>
        <p:spPr/>
        <p:txBody>
          <a:bodyPr/>
          <a:lstStyle/>
          <a:p>
            <a:pPr algn="ctr"/>
            <a:r>
              <a:rPr lang="pt-BR" b="1" dirty="0"/>
              <a:t>NEGAÇÃO DE UMA PROPOSIÇÃO e a sua TABELA VERDADE</a:t>
            </a:r>
            <a:endParaRPr lang="pt-BR" dirty="0"/>
          </a:p>
        </p:txBody>
      </p:sp>
      <p:sp>
        <p:nvSpPr>
          <p:cNvPr id="3" name="Espaço Reservado para Conteúdo 2">
            <a:extLst>
              <a:ext uri="{FF2B5EF4-FFF2-40B4-BE49-F238E27FC236}">
                <a16:creationId xmlns:a16="http://schemas.microsoft.com/office/drawing/2014/main" id="{7BB59D62-7EF1-957A-EFF0-262E50EE9C98}"/>
              </a:ext>
            </a:extLst>
          </p:cNvPr>
          <p:cNvSpPr>
            <a:spLocks noGrp="1"/>
          </p:cNvSpPr>
          <p:nvPr>
            <p:ph sz="half" idx="1"/>
          </p:nvPr>
        </p:nvSpPr>
        <p:spPr>
          <a:xfrm>
            <a:off x="630199" y="1898748"/>
            <a:ext cx="10928554" cy="3983834"/>
          </a:xfrm>
        </p:spPr>
        <p:txBody>
          <a:bodyPr>
            <a:normAutofit/>
          </a:bodyPr>
          <a:lstStyle/>
          <a:p>
            <a:pPr marL="0" indent="0" algn="ctr">
              <a:buNone/>
            </a:pPr>
            <a:r>
              <a:rPr lang="pt-BR" sz="2800" dirty="0"/>
              <a:t>Porém atenção: devemos tomar cuidado ao formar a negação de proposições quantificadas como aquelas que iniciam com os quantificadores “todo” ou “existe”. Você não precisa se preocupar, entretanto, com a negação de proposições quantificadas agora. Elas serão tratadas posteriormente em um momento conveniente</a:t>
            </a:r>
          </a:p>
        </p:txBody>
      </p:sp>
      <p:graphicFrame>
        <p:nvGraphicFramePr>
          <p:cNvPr id="5" name="Tabela 7">
            <a:extLst>
              <a:ext uri="{FF2B5EF4-FFF2-40B4-BE49-F238E27FC236}">
                <a16:creationId xmlns:a16="http://schemas.microsoft.com/office/drawing/2014/main" id="{343E66D2-6823-8731-15DA-AC2AC85C9386}"/>
              </a:ext>
            </a:extLst>
          </p:cNvPr>
          <p:cNvGraphicFramePr>
            <a:graphicFrameLocks noGrp="1"/>
          </p:cNvGraphicFramePr>
          <p:nvPr>
            <p:extLst>
              <p:ext uri="{D42A27DB-BD31-4B8C-83A1-F6EECF244321}">
                <p14:modId xmlns:p14="http://schemas.microsoft.com/office/powerpoint/2010/main" val="1079579504"/>
              </p:ext>
            </p:extLst>
          </p:nvPr>
        </p:nvGraphicFramePr>
        <p:xfrm>
          <a:off x="3045247" y="4683481"/>
          <a:ext cx="6098458" cy="1112520"/>
        </p:xfrm>
        <a:graphic>
          <a:graphicData uri="http://schemas.openxmlformats.org/drawingml/2006/table">
            <a:tbl>
              <a:tblPr firstRow="1" bandRow="1">
                <a:tableStyleId>{3B4B98B0-60AC-42C2-AFA5-B58CD77FA1E5}</a:tableStyleId>
              </a:tblPr>
              <a:tblGrid>
                <a:gridCol w="3049229">
                  <a:extLst>
                    <a:ext uri="{9D8B030D-6E8A-4147-A177-3AD203B41FA5}">
                      <a16:colId xmlns:a16="http://schemas.microsoft.com/office/drawing/2014/main" val="2453564464"/>
                    </a:ext>
                  </a:extLst>
                </a:gridCol>
                <a:gridCol w="3049229">
                  <a:extLst>
                    <a:ext uri="{9D8B030D-6E8A-4147-A177-3AD203B41FA5}">
                      <a16:colId xmlns:a16="http://schemas.microsoft.com/office/drawing/2014/main" val="2334743450"/>
                    </a:ext>
                  </a:extLst>
                </a:gridCol>
              </a:tblGrid>
              <a:tr h="370840">
                <a:tc>
                  <a:txBody>
                    <a:bodyPr/>
                    <a:lstStyle/>
                    <a:p>
                      <a:pPr algn="ctr"/>
                      <a:r>
                        <a:rPr lang="pt-BR"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456096"/>
                  </a:ext>
                </a:extLst>
              </a:tr>
              <a:tr h="370840">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4873781"/>
                  </a:ext>
                </a:extLst>
              </a:tr>
              <a:tr h="370840">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5576447"/>
                  </a:ext>
                </a:extLst>
              </a:tr>
            </a:tbl>
          </a:graphicData>
        </a:graphic>
      </p:graphicFrame>
      <p:sp>
        <p:nvSpPr>
          <p:cNvPr id="7" name="CaixaDeTexto 6">
            <a:extLst>
              <a:ext uri="{FF2B5EF4-FFF2-40B4-BE49-F238E27FC236}">
                <a16:creationId xmlns:a16="http://schemas.microsoft.com/office/drawing/2014/main" id="{6C528E53-0C5F-039D-AE02-8F96BE35A609}"/>
              </a:ext>
            </a:extLst>
          </p:cNvPr>
          <p:cNvSpPr txBox="1"/>
          <p:nvPr/>
        </p:nvSpPr>
        <p:spPr>
          <a:xfrm>
            <a:off x="3045247" y="4196791"/>
            <a:ext cx="6098458" cy="400110"/>
          </a:xfrm>
          <a:prstGeom prst="rect">
            <a:avLst/>
          </a:prstGeom>
          <a:noFill/>
        </p:spPr>
        <p:txBody>
          <a:bodyPr wrap="square">
            <a:spAutoFit/>
          </a:bodyPr>
          <a:lstStyle/>
          <a:p>
            <a:pPr algn="ctr"/>
            <a:r>
              <a:rPr lang="pt-BR" sz="2000" b="1" i="1" u="sng" dirty="0">
                <a:solidFill>
                  <a:srgbClr val="FF0000"/>
                </a:solidFill>
              </a:rPr>
              <a:t>A tabela-verdade </a:t>
            </a:r>
            <a:r>
              <a:rPr lang="pt-BR" sz="2000" b="1" dirty="0"/>
              <a:t>de ~ p é bastante simples. Vejamos</a:t>
            </a:r>
          </a:p>
        </p:txBody>
      </p:sp>
      <p:sp>
        <p:nvSpPr>
          <p:cNvPr id="9" name="CaixaDeTexto 8">
            <a:extLst>
              <a:ext uri="{FF2B5EF4-FFF2-40B4-BE49-F238E27FC236}">
                <a16:creationId xmlns:a16="http://schemas.microsoft.com/office/drawing/2014/main" id="{251BE2BB-7144-FAEF-D3DC-12DF4EC46C8B}"/>
              </a:ext>
            </a:extLst>
          </p:cNvPr>
          <p:cNvSpPr txBox="1"/>
          <p:nvPr/>
        </p:nvSpPr>
        <p:spPr>
          <a:xfrm>
            <a:off x="1002890" y="5929992"/>
            <a:ext cx="9905902" cy="646331"/>
          </a:xfrm>
          <a:prstGeom prst="rect">
            <a:avLst/>
          </a:prstGeom>
          <a:noFill/>
        </p:spPr>
        <p:txBody>
          <a:bodyPr wrap="square">
            <a:spAutoFit/>
          </a:bodyPr>
          <a:lstStyle/>
          <a:p>
            <a:pPr algn="ctr"/>
            <a:r>
              <a:rPr lang="pt-BR" dirty="0"/>
              <a:t>A negação é uma operação unária, ou seja, é realizada sobre um único operando. As demais operações que definiremos serão todas binárias, definidas sobre dois operandos</a:t>
            </a:r>
          </a:p>
        </p:txBody>
      </p:sp>
    </p:spTree>
    <p:extLst>
      <p:ext uri="{BB962C8B-B14F-4D97-AF65-F5344CB8AC3E}">
        <p14:creationId xmlns:p14="http://schemas.microsoft.com/office/powerpoint/2010/main" val="138743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810D5-3CA4-7824-65E7-C0F46FD5A543}"/>
              </a:ext>
            </a:extLst>
          </p:cNvPr>
          <p:cNvSpPr>
            <a:spLocks noGrp="1"/>
          </p:cNvSpPr>
          <p:nvPr>
            <p:ph type="title"/>
          </p:nvPr>
        </p:nvSpPr>
        <p:spPr/>
        <p:txBody>
          <a:bodyPr/>
          <a:lstStyle/>
          <a:p>
            <a:pPr algn="ctr"/>
            <a:r>
              <a:rPr lang="pt-BR" b="1" dirty="0">
                <a:latin typeface="Arial" panose="020B0604020202020204" pitchFamily="34" charset="0"/>
                <a:cs typeface="Arial" panose="020B0604020202020204" pitchFamily="34" charset="0"/>
              </a:rPr>
              <a:t>Proposição (P) e sua negação (¬P)</a:t>
            </a:r>
          </a:p>
        </p:txBody>
      </p:sp>
      <p:sp>
        <p:nvSpPr>
          <p:cNvPr id="5" name="Rectangle 1">
            <a:extLst>
              <a:ext uri="{FF2B5EF4-FFF2-40B4-BE49-F238E27FC236}">
                <a16:creationId xmlns:a16="http://schemas.microsoft.com/office/drawing/2014/main" id="{406D67D2-B320-F3A1-2F84-FA22448B717F}"/>
              </a:ext>
            </a:extLst>
          </p:cNvPr>
          <p:cNvSpPr>
            <a:spLocks noGrp="1" noChangeArrowheads="1"/>
          </p:cNvSpPr>
          <p:nvPr>
            <p:ph sz="half" idx="1"/>
          </p:nvPr>
        </p:nvSpPr>
        <p:spPr bwMode="auto">
          <a:xfrm>
            <a:off x="0" y="1681635"/>
            <a:ext cx="12005733" cy="517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pt-BR" altLang="pt-BR" sz="3200" b="1" i="0" u="none" strike="noStrike" cap="none" normalizeH="0" baseline="0" dirty="0">
                <a:ln>
                  <a:noFill/>
                </a:ln>
                <a:solidFill>
                  <a:schemeClr val="tx1"/>
                </a:solidFill>
                <a:effectLst/>
                <a:latin typeface="Arial" panose="020B0604020202020204" pitchFamily="34" charset="0"/>
              </a:rPr>
              <a:t>P (proposição):</a:t>
            </a:r>
            <a:endParaRPr lang="pt-BR" altLang="pt-BR" sz="3200" dirty="0">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tx1"/>
                </a:solidFill>
                <a:effectLst/>
                <a:latin typeface="Arial" panose="020B0604020202020204" pitchFamily="34" charset="0"/>
              </a:rPr>
              <a:t>“As questões da prova foram respondidas </a:t>
            </a:r>
            <a:r>
              <a:rPr kumimoji="0" lang="pt-BR" altLang="pt-BR" sz="3200" b="1" i="0" u="none" strike="noStrike" cap="none" normalizeH="0" baseline="0" dirty="0">
                <a:ln>
                  <a:noFill/>
                </a:ln>
                <a:solidFill>
                  <a:schemeClr val="tx1"/>
                </a:solidFill>
                <a:effectLst/>
                <a:latin typeface="Arial" panose="020B0604020202020204" pitchFamily="34" charset="0"/>
              </a:rPr>
              <a:t>com caneta azul</a:t>
            </a:r>
            <a:r>
              <a:rPr kumimoji="0" lang="pt-BR" altLang="pt-BR"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pPr>
            <a:r>
              <a:rPr kumimoji="0" lang="pt-BR" altLang="pt-BR" sz="3200" b="1" i="0" u="none" strike="noStrike" cap="none" normalizeH="0" baseline="0" dirty="0">
                <a:ln>
                  <a:noFill/>
                </a:ln>
                <a:solidFill>
                  <a:schemeClr val="tx1"/>
                </a:solidFill>
                <a:effectLst/>
                <a:latin typeface="Arial" panose="020B0604020202020204" pitchFamily="34" charset="0"/>
              </a:rPr>
              <a:t>¬P (negação de P):</a:t>
            </a:r>
            <a:endParaRPr lang="pt-BR" altLang="pt-BR" sz="3200" dirty="0">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tx1"/>
                </a:solidFill>
                <a:effectLst/>
                <a:latin typeface="Arial" panose="020B0604020202020204" pitchFamily="34" charset="0"/>
              </a:rPr>
              <a:t>“As questões da prova </a:t>
            </a:r>
            <a:r>
              <a:rPr kumimoji="0" lang="pt-BR" altLang="pt-BR" sz="3200" b="1" i="0" u="none" strike="noStrike" cap="none" normalizeH="0" baseline="0" dirty="0">
                <a:ln>
                  <a:noFill/>
                </a:ln>
                <a:solidFill>
                  <a:schemeClr val="tx1"/>
                </a:solidFill>
                <a:effectLst/>
                <a:latin typeface="Arial" panose="020B0604020202020204" pitchFamily="34" charset="0"/>
              </a:rPr>
              <a:t>não</a:t>
            </a:r>
            <a:r>
              <a:rPr kumimoji="0" lang="pt-BR" altLang="pt-BR" sz="3200" b="0" i="0" u="none" strike="noStrike" cap="none" normalizeH="0" baseline="0" dirty="0">
                <a:ln>
                  <a:noFill/>
                </a:ln>
                <a:solidFill>
                  <a:schemeClr val="tx1"/>
                </a:solidFill>
                <a:effectLst/>
                <a:latin typeface="Arial" panose="020B0604020202020204" pitchFamily="34" charset="0"/>
              </a:rPr>
              <a:t> foram respondidas com caneta azul.”</a:t>
            </a:r>
          </a:p>
          <a:p>
            <a:pPr marL="0" marR="0" lvl="0" indent="0" algn="ctr"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tx1"/>
                </a:solidFill>
                <a:effectLst/>
                <a:highlight>
                  <a:srgbClr val="FFFF00"/>
                </a:highlight>
                <a:latin typeface="Arial" panose="020B0604020202020204" pitchFamily="34" charset="0"/>
              </a:rPr>
              <a:t>Observação: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tx1"/>
                </a:solidFill>
                <a:effectLst/>
                <a:latin typeface="Arial" panose="020B0604020202020204" pitchFamily="34" charset="0"/>
              </a:rPr>
              <a:t>¬P significa </a:t>
            </a:r>
            <a:r>
              <a:rPr kumimoji="0" lang="pt-BR" altLang="pt-BR" sz="3200" b="1" i="0" u="none" strike="noStrike" cap="none" normalizeH="0" baseline="0" dirty="0">
                <a:ln>
                  <a:noFill/>
                </a:ln>
                <a:solidFill>
                  <a:schemeClr val="tx1"/>
                </a:solidFill>
                <a:effectLst/>
                <a:latin typeface="Arial" panose="020B0604020202020204" pitchFamily="34" charset="0"/>
              </a:rPr>
              <a:t>qualquer cor que não seja azul</a:t>
            </a:r>
            <a:r>
              <a:rPr kumimoji="0" lang="pt-BR" altLang="pt-BR" sz="3200" b="0" i="0" u="none" strike="noStrike" cap="none" normalizeH="0" baseline="0" dirty="0">
                <a:ln>
                  <a:noFill/>
                </a:ln>
                <a:solidFill>
                  <a:schemeClr val="tx1"/>
                </a:solidFill>
                <a:effectLst/>
                <a:latin typeface="Arial" panose="020B0604020202020204" pitchFamily="34" charset="0"/>
              </a:rPr>
              <a:t> (preta, vermelha, etc.).</a:t>
            </a:r>
          </a:p>
        </p:txBody>
      </p:sp>
    </p:spTree>
    <p:extLst>
      <p:ext uri="{BB962C8B-B14F-4D97-AF65-F5344CB8AC3E}">
        <p14:creationId xmlns:p14="http://schemas.microsoft.com/office/powerpoint/2010/main" val="53144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19F9152B-EA4A-F8EC-1577-B7E5FBD4561A}"/>
              </a:ext>
            </a:extLst>
          </p:cNvPr>
          <p:cNvSpPr>
            <a:spLocks noChangeArrowheads="1"/>
          </p:cNvSpPr>
          <p:nvPr/>
        </p:nvSpPr>
        <p:spPr bwMode="auto">
          <a:xfrm>
            <a:off x="2191365" y="0"/>
            <a:ext cx="8229600" cy="847725"/>
          </a:xfrm>
          <a:prstGeom prst="rect">
            <a:avLst/>
          </a:prstGeom>
          <a:noFill/>
          <a:ln w="9525">
            <a:noFill/>
            <a:round/>
            <a:headEnd/>
            <a:tailEnd/>
          </a:ln>
          <a:effectLst/>
        </p:spPr>
        <p:txBody>
          <a:bodyPr lIns="90000" tIns="46800" rIns="90000" bIns="46800" anchor="ctr" anchorCtr="1"/>
          <a:lstStyle/>
          <a:p>
            <a:pPr algn="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400" b="1" dirty="0">
                <a:effectLst>
                  <a:outerShdw blurRad="38100" dist="38100" dir="2700000" algn="tl">
                    <a:srgbClr val="C0C0C0"/>
                  </a:outerShdw>
                </a:effectLst>
                <a:latin typeface="Cambria" pitchFamily="18" charset="0"/>
              </a:rPr>
              <a:t>Conectivo “e”: </a:t>
            </a:r>
            <a:r>
              <a:rPr lang="pt-BR" sz="4400" b="1" i="1" dirty="0">
                <a:effectLst>
                  <a:outerShdw blurRad="38100" dist="38100" dir="2700000" algn="tl">
                    <a:srgbClr val="C0C0C0"/>
                  </a:outerShdw>
                </a:effectLst>
                <a:latin typeface="Cambria" pitchFamily="18" charset="0"/>
              </a:rPr>
              <a:t>Conjunção</a:t>
            </a:r>
          </a:p>
        </p:txBody>
      </p:sp>
      <p:sp>
        <p:nvSpPr>
          <p:cNvPr id="5" name="Rectangle 3">
            <a:extLst>
              <a:ext uri="{FF2B5EF4-FFF2-40B4-BE49-F238E27FC236}">
                <a16:creationId xmlns:a16="http://schemas.microsoft.com/office/drawing/2014/main" id="{D5E001D9-211A-CAC5-1967-1F4CC5C103A6}"/>
              </a:ext>
            </a:extLst>
          </p:cNvPr>
          <p:cNvSpPr txBox="1">
            <a:spLocks noChangeArrowheads="1"/>
          </p:cNvSpPr>
          <p:nvPr/>
        </p:nvSpPr>
        <p:spPr>
          <a:xfrm>
            <a:off x="0" y="847725"/>
            <a:ext cx="12192000" cy="4525962"/>
          </a:xfrm>
          <a:prstGeom prst="rect">
            <a:avLst/>
          </a:prstGeom>
        </p:spPr>
        <p:txBody>
          <a:bodyPr/>
          <a:lstStyle/>
          <a:p>
            <a:pPr marL="342900" indent="-342900" algn="just">
              <a:spcBef>
                <a:spcPct val="20000"/>
              </a:spcBef>
              <a:buClr>
                <a:srgbClr val="669900"/>
              </a:buClr>
              <a:buSzPct val="70000"/>
              <a:buFont typeface="Wingdings" pitchFamily="2" charset="2"/>
              <a:buChar char="v"/>
              <a:defRPr/>
            </a:pPr>
            <a:r>
              <a:rPr lang="pt-BR" sz="2800" dirty="0"/>
              <a:t>A conjunção de duas proposições p e q é a proposição “p e q”, que representaremos por “p ∧ q”, cujo valor lógico será a verdade (V) se ambas as proposições p e q forem verdadeiras e será a falsidade (F) nos outros casos.</a:t>
            </a:r>
            <a:endParaRPr lang="pt-BR" sz="2800" dirty="0">
              <a:latin typeface="Arial" panose="020B0604020202020204" pitchFamily="34" charset="0"/>
              <a:cs typeface="Arial" panose="020B0604020202020204" pitchFamily="34" charset="0"/>
            </a:endParaRPr>
          </a:p>
        </p:txBody>
      </p:sp>
      <p:sp>
        <p:nvSpPr>
          <p:cNvPr id="3" name="CaixaDeTexto 2">
            <a:extLst>
              <a:ext uri="{FF2B5EF4-FFF2-40B4-BE49-F238E27FC236}">
                <a16:creationId xmlns:a16="http://schemas.microsoft.com/office/drawing/2014/main" id="{5622D9FA-05FF-85DF-2C70-360DA2DBA4B6}"/>
              </a:ext>
            </a:extLst>
          </p:cNvPr>
          <p:cNvSpPr txBox="1"/>
          <p:nvPr/>
        </p:nvSpPr>
        <p:spPr>
          <a:xfrm>
            <a:off x="3212691" y="2147672"/>
            <a:ext cx="6186948" cy="523220"/>
          </a:xfrm>
          <a:prstGeom prst="rect">
            <a:avLst/>
          </a:prstGeom>
          <a:noFill/>
        </p:spPr>
        <p:txBody>
          <a:bodyPr wrap="square">
            <a:spAutoFit/>
          </a:bodyPr>
          <a:lstStyle/>
          <a:p>
            <a:pPr algn="ctr"/>
            <a:r>
              <a:rPr lang="pt-BR" sz="2800" b="1" dirty="0">
                <a:latin typeface="Arial" panose="020B0604020202020204" pitchFamily="34" charset="0"/>
                <a:cs typeface="Arial" panose="020B0604020202020204" pitchFamily="34" charset="0"/>
              </a:rPr>
              <a:t>tabela-verdade de p ∧ q é</a:t>
            </a:r>
          </a:p>
        </p:txBody>
      </p:sp>
      <p:graphicFrame>
        <p:nvGraphicFramePr>
          <p:cNvPr id="4" name="Tabela 5">
            <a:extLst>
              <a:ext uri="{FF2B5EF4-FFF2-40B4-BE49-F238E27FC236}">
                <a16:creationId xmlns:a16="http://schemas.microsoft.com/office/drawing/2014/main" id="{91D69F6C-2788-355C-8C09-489D6C5DF1E2}"/>
              </a:ext>
            </a:extLst>
          </p:cNvPr>
          <p:cNvGraphicFramePr>
            <a:graphicFrameLocks noGrp="1"/>
          </p:cNvGraphicFramePr>
          <p:nvPr>
            <p:extLst>
              <p:ext uri="{D42A27DB-BD31-4B8C-83A1-F6EECF244321}">
                <p14:modId xmlns:p14="http://schemas.microsoft.com/office/powerpoint/2010/main" val="671393769"/>
              </p:ext>
            </p:extLst>
          </p:nvPr>
        </p:nvGraphicFramePr>
        <p:xfrm>
          <a:off x="2191365" y="2700412"/>
          <a:ext cx="8127999" cy="1981200"/>
        </p:xfrm>
        <a:graphic>
          <a:graphicData uri="http://schemas.openxmlformats.org/drawingml/2006/table">
            <a:tbl>
              <a:tblPr firstRow="1" bandRow="1">
                <a:tableStyleId>{3B4B98B0-60AC-42C2-AFA5-B58CD77FA1E5}</a:tableStyleId>
              </a:tblPr>
              <a:tblGrid>
                <a:gridCol w="1743587">
                  <a:extLst>
                    <a:ext uri="{9D8B030D-6E8A-4147-A177-3AD203B41FA5}">
                      <a16:colId xmlns:a16="http://schemas.microsoft.com/office/drawing/2014/main" val="3506288637"/>
                    </a:ext>
                  </a:extLst>
                </a:gridCol>
                <a:gridCol w="2241755">
                  <a:extLst>
                    <a:ext uri="{9D8B030D-6E8A-4147-A177-3AD203B41FA5}">
                      <a16:colId xmlns:a16="http://schemas.microsoft.com/office/drawing/2014/main" val="817406819"/>
                    </a:ext>
                  </a:extLst>
                </a:gridCol>
                <a:gridCol w="4142657">
                  <a:extLst>
                    <a:ext uri="{9D8B030D-6E8A-4147-A177-3AD203B41FA5}">
                      <a16:colId xmlns:a16="http://schemas.microsoft.com/office/drawing/2014/main" val="622074519"/>
                    </a:ext>
                  </a:extLst>
                </a:gridCol>
              </a:tblGrid>
              <a:tr h="370840">
                <a:tc>
                  <a:txBody>
                    <a:bodyPr/>
                    <a:lstStyle/>
                    <a:p>
                      <a:pPr algn="ctr"/>
                      <a:r>
                        <a:rPr lang="pt-BR"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latin typeface="Arial" panose="020B0604020202020204" pitchFamily="34" charset="0"/>
                          <a:cs typeface="Arial" panose="020B0604020202020204" pitchFamily="34" charset="0"/>
                        </a:rPr>
                        <a:t>p ∧ q </a:t>
                      </a:r>
                      <a:endParaRPr lang="pt-BR"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9211677"/>
                  </a:ext>
                </a:extLst>
              </a:tr>
              <a:tr h="370840">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80168"/>
                  </a:ext>
                </a:extLst>
              </a:tr>
              <a:tr h="370840">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264887"/>
                  </a:ext>
                </a:extLst>
              </a:tr>
              <a:tr h="370840">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7837152"/>
                  </a:ext>
                </a:extLst>
              </a:tr>
              <a:tr h="370840">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211865"/>
                  </a:ext>
                </a:extLst>
              </a:tr>
            </a:tbl>
          </a:graphicData>
        </a:graphic>
      </p:graphicFrame>
      <p:sp>
        <p:nvSpPr>
          <p:cNvPr id="7" name="CaixaDeTexto 6">
            <a:extLst>
              <a:ext uri="{FF2B5EF4-FFF2-40B4-BE49-F238E27FC236}">
                <a16:creationId xmlns:a16="http://schemas.microsoft.com/office/drawing/2014/main" id="{43F8B43F-3F1E-9946-D58C-54F2C58C69F2}"/>
              </a:ext>
            </a:extLst>
          </p:cNvPr>
          <p:cNvSpPr txBox="1"/>
          <p:nvPr/>
        </p:nvSpPr>
        <p:spPr>
          <a:xfrm>
            <a:off x="-90948" y="4768896"/>
            <a:ext cx="6186948" cy="523220"/>
          </a:xfrm>
          <a:prstGeom prst="rect">
            <a:avLst/>
          </a:prstGeom>
          <a:noFill/>
        </p:spPr>
        <p:txBody>
          <a:bodyPr wrap="square">
            <a:spAutoFit/>
          </a:bodyPr>
          <a:lstStyle/>
          <a:p>
            <a:pPr algn="ctr"/>
            <a:r>
              <a:rPr lang="pt-BR" sz="2800" dirty="0"/>
              <a:t>Considerando as igualdades:</a:t>
            </a:r>
          </a:p>
        </p:txBody>
      </p:sp>
      <p:sp>
        <p:nvSpPr>
          <p:cNvPr id="9" name="CaixaDeTexto 8">
            <a:extLst>
              <a:ext uri="{FF2B5EF4-FFF2-40B4-BE49-F238E27FC236}">
                <a16:creationId xmlns:a16="http://schemas.microsoft.com/office/drawing/2014/main" id="{894FADF5-F5C8-6CBA-F8B2-AD3D5A8B0344}"/>
              </a:ext>
            </a:extLst>
          </p:cNvPr>
          <p:cNvSpPr txBox="1"/>
          <p:nvPr/>
        </p:nvSpPr>
        <p:spPr>
          <a:xfrm>
            <a:off x="5872726" y="4811784"/>
            <a:ext cx="1752190" cy="1815882"/>
          </a:xfrm>
          <a:prstGeom prst="rect">
            <a:avLst/>
          </a:prstGeom>
          <a:noFill/>
        </p:spPr>
        <p:txBody>
          <a:bodyPr wrap="square">
            <a:spAutoFit/>
          </a:bodyPr>
          <a:lstStyle/>
          <a:p>
            <a:r>
              <a:rPr lang="pt-BR" sz="2800" b="1" dirty="0"/>
              <a:t>V ∧ V = V;</a:t>
            </a:r>
          </a:p>
          <a:p>
            <a:r>
              <a:rPr lang="pt-BR" sz="2800" b="1" dirty="0"/>
              <a:t>V ∧ F = F;</a:t>
            </a:r>
          </a:p>
          <a:p>
            <a:r>
              <a:rPr lang="pt-BR" sz="2800" b="1" dirty="0"/>
              <a:t>F ∧ V = F; </a:t>
            </a:r>
          </a:p>
          <a:p>
            <a:r>
              <a:rPr lang="pt-BR" sz="2800" b="1" dirty="0"/>
              <a:t>F ∧ F = F.</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3CCAD2-86E4-0BA4-CEFC-E1799C3C113C}"/>
              </a:ext>
            </a:extLst>
          </p:cNvPr>
          <p:cNvSpPr>
            <a:spLocks noGrp="1"/>
          </p:cNvSpPr>
          <p:nvPr>
            <p:ph type="title"/>
          </p:nvPr>
        </p:nvSpPr>
        <p:spPr/>
        <p:txBody>
          <a:bodyPr/>
          <a:lstStyle/>
          <a:p>
            <a:pPr algn="ctr"/>
            <a:r>
              <a:rPr lang="pt-BR" sz="3600" b="1" dirty="0"/>
              <a:t>1.Exemplo das Conjunção </a:t>
            </a:r>
            <a:br>
              <a:rPr lang="pt-BR" dirty="0"/>
            </a:br>
            <a:r>
              <a:rPr lang="pt-BR" sz="3600" b="1" dirty="0"/>
              <a:t>“Quando as duas proposições são </a:t>
            </a:r>
            <a:r>
              <a:rPr lang="pt-BR" sz="3600" b="1" dirty="0">
                <a:solidFill>
                  <a:srgbClr val="002060"/>
                </a:solidFill>
                <a:highlight>
                  <a:srgbClr val="FFFF00"/>
                </a:highlight>
              </a:rPr>
              <a:t>Verdadeiras”</a:t>
            </a:r>
            <a:endParaRPr lang="pt-BR" b="1" dirty="0">
              <a:solidFill>
                <a:srgbClr val="002060"/>
              </a:solidFill>
              <a:highlight>
                <a:srgbClr val="FFFF00"/>
              </a:highlight>
            </a:endParaRPr>
          </a:p>
        </p:txBody>
      </p:sp>
      <p:sp>
        <p:nvSpPr>
          <p:cNvPr id="5" name="Espaço Reservado para Conteúdo 4">
            <a:extLst>
              <a:ext uri="{FF2B5EF4-FFF2-40B4-BE49-F238E27FC236}">
                <a16:creationId xmlns:a16="http://schemas.microsoft.com/office/drawing/2014/main" id="{FFC35852-3BE3-9A7A-4C82-14A2C1F9576A}"/>
              </a:ext>
            </a:extLst>
          </p:cNvPr>
          <p:cNvSpPr>
            <a:spLocks noGrp="1"/>
          </p:cNvSpPr>
          <p:nvPr>
            <p:ph idx="1"/>
          </p:nvPr>
        </p:nvSpPr>
        <p:spPr>
          <a:xfrm>
            <a:off x="383459" y="2102259"/>
            <a:ext cx="9628632" cy="3986213"/>
          </a:xfrm>
        </p:spPr>
        <p:txBody>
          <a:bodyPr>
            <a:normAutofit fontScale="77500" lnSpcReduction="20000"/>
          </a:bodyPr>
          <a:lstStyle/>
          <a:p>
            <a:r>
              <a:rPr lang="pt-BR" sz="3900" dirty="0"/>
              <a:t>p: 2 é par</a:t>
            </a:r>
          </a:p>
          <a:p>
            <a:r>
              <a:rPr lang="pt-BR" sz="3900" dirty="0"/>
              <a:t>q: 2 &lt; 3</a:t>
            </a:r>
          </a:p>
          <a:p>
            <a:endParaRPr lang="pt-BR" sz="3900" dirty="0"/>
          </a:p>
          <a:p>
            <a:r>
              <a:rPr lang="pt-BR" sz="3900" dirty="0"/>
              <a:t>p ∧ q: 2 é par e 2 &lt; 3</a:t>
            </a:r>
          </a:p>
          <a:p>
            <a:endParaRPr lang="pt-BR" sz="3900" dirty="0"/>
          </a:p>
          <a:p>
            <a:r>
              <a:rPr lang="pt-BR" sz="3900" b="1" dirty="0"/>
              <a:t>Temos: V(p) = V e V(q) = V</a:t>
            </a:r>
            <a:r>
              <a:rPr lang="pt-BR" sz="3900" dirty="0"/>
              <a:t>. </a:t>
            </a:r>
          </a:p>
          <a:p>
            <a:pPr algn="ctr"/>
            <a:r>
              <a:rPr lang="pt-BR" sz="4100" b="1" dirty="0"/>
              <a:t>Logo, V(p ∧ q) = V(p) ∧ V(q) = V ∧ V =</a:t>
            </a:r>
            <a:r>
              <a:rPr lang="pt-BR" sz="4100" b="1" dirty="0">
                <a:highlight>
                  <a:srgbClr val="FFFF00"/>
                </a:highlight>
              </a:rPr>
              <a:t> V (Verdadeiro)</a:t>
            </a:r>
          </a:p>
          <a:p>
            <a:endParaRPr lang="pt-BR" dirty="0"/>
          </a:p>
        </p:txBody>
      </p:sp>
    </p:spTree>
    <p:extLst>
      <p:ext uri="{BB962C8B-B14F-4D97-AF65-F5344CB8AC3E}">
        <p14:creationId xmlns:p14="http://schemas.microsoft.com/office/powerpoint/2010/main" val="289703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905EE-70C8-F82E-E779-704C15A80F21}"/>
              </a:ext>
            </a:extLst>
          </p:cNvPr>
          <p:cNvSpPr>
            <a:spLocks noGrp="1"/>
          </p:cNvSpPr>
          <p:nvPr>
            <p:ph type="title"/>
          </p:nvPr>
        </p:nvSpPr>
        <p:spPr>
          <a:xfrm>
            <a:off x="383458" y="466343"/>
            <a:ext cx="11808542" cy="1362113"/>
          </a:xfrm>
        </p:spPr>
        <p:txBody>
          <a:bodyPr>
            <a:normAutofit/>
          </a:bodyPr>
          <a:lstStyle/>
          <a:p>
            <a:pPr algn="ctr"/>
            <a:r>
              <a:rPr lang="pt-BR" sz="3200" b="1" dirty="0"/>
              <a:t>2.Exemplo das Conjunções</a:t>
            </a:r>
            <a:br>
              <a:rPr lang="pt-BR" sz="3200" b="1" dirty="0"/>
            </a:br>
            <a:r>
              <a:rPr lang="pt-BR" sz="3200" b="1" dirty="0"/>
              <a:t>“Quando a primeira proposição é </a:t>
            </a:r>
            <a:r>
              <a:rPr lang="pt-BR" sz="3200" b="1" dirty="0">
                <a:solidFill>
                  <a:srgbClr val="002060"/>
                </a:solidFill>
                <a:highlight>
                  <a:srgbClr val="FFFF00"/>
                </a:highlight>
              </a:rPr>
              <a:t>Verdadeira </a:t>
            </a:r>
            <a:r>
              <a:rPr lang="pt-BR" sz="3200" b="1" dirty="0"/>
              <a:t>e a segunda é </a:t>
            </a:r>
            <a:r>
              <a:rPr lang="pt-BR" sz="3200" b="1" dirty="0">
                <a:solidFill>
                  <a:srgbClr val="002060"/>
                </a:solidFill>
                <a:highlight>
                  <a:srgbClr val="FFFF00"/>
                </a:highlight>
              </a:rPr>
              <a:t>Falso”</a:t>
            </a:r>
          </a:p>
        </p:txBody>
      </p:sp>
      <p:sp>
        <p:nvSpPr>
          <p:cNvPr id="3" name="Espaço Reservado para Conteúdo 2">
            <a:extLst>
              <a:ext uri="{FF2B5EF4-FFF2-40B4-BE49-F238E27FC236}">
                <a16:creationId xmlns:a16="http://schemas.microsoft.com/office/drawing/2014/main" id="{C1270E38-490F-E236-1990-6D5284C469FD}"/>
              </a:ext>
            </a:extLst>
          </p:cNvPr>
          <p:cNvSpPr>
            <a:spLocks noGrp="1"/>
          </p:cNvSpPr>
          <p:nvPr>
            <p:ph idx="1"/>
          </p:nvPr>
        </p:nvSpPr>
        <p:spPr>
          <a:xfrm>
            <a:off x="678426" y="2190749"/>
            <a:ext cx="10230366" cy="3986213"/>
          </a:xfrm>
        </p:spPr>
        <p:txBody>
          <a:bodyPr/>
          <a:lstStyle/>
          <a:p>
            <a:r>
              <a:rPr lang="pt-BR" sz="2800" dirty="0"/>
              <a:t>p: Um quadrado é equilátero;</a:t>
            </a:r>
          </a:p>
          <a:p>
            <a:r>
              <a:rPr lang="pt-BR" sz="2800" dirty="0"/>
              <a:t>q: 7 é par;</a:t>
            </a:r>
          </a:p>
          <a:p>
            <a:endParaRPr lang="pt-BR" sz="2800" dirty="0"/>
          </a:p>
          <a:p>
            <a:r>
              <a:rPr lang="pt-BR" sz="2800" dirty="0"/>
              <a:t>p ∧ q: Um quadrado é equilátero e 7 é par;</a:t>
            </a:r>
            <a:endParaRPr lang="pt-BR" dirty="0"/>
          </a:p>
          <a:p>
            <a:r>
              <a:rPr lang="pt-BR" sz="2800" b="1" dirty="0"/>
              <a:t>Temos: V(p) = V e V(q) = F. </a:t>
            </a:r>
          </a:p>
          <a:p>
            <a:pPr algn="ctr"/>
            <a:r>
              <a:rPr lang="pt-BR" sz="3200" b="1" dirty="0"/>
              <a:t>Logo, V(p ∧ q) = V(p) ∧ V(q) = V ∧ F = </a:t>
            </a:r>
            <a:r>
              <a:rPr lang="pt-BR" sz="3200" b="1" dirty="0">
                <a:highlight>
                  <a:srgbClr val="FFFF00"/>
                </a:highlight>
              </a:rPr>
              <a:t>F(Falso)</a:t>
            </a:r>
          </a:p>
        </p:txBody>
      </p:sp>
    </p:spTree>
    <p:extLst>
      <p:ext uri="{BB962C8B-B14F-4D97-AF65-F5344CB8AC3E}">
        <p14:creationId xmlns:p14="http://schemas.microsoft.com/office/powerpoint/2010/main" val="397238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45F48-523E-16AC-96DF-37B6DF7A306F}"/>
              </a:ext>
            </a:extLst>
          </p:cNvPr>
          <p:cNvSpPr>
            <a:spLocks noGrp="1"/>
          </p:cNvSpPr>
          <p:nvPr>
            <p:ph type="title"/>
          </p:nvPr>
        </p:nvSpPr>
        <p:spPr>
          <a:xfrm>
            <a:off x="604684" y="466343"/>
            <a:ext cx="10304108" cy="1362113"/>
          </a:xfrm>
        </p:spPr>
        <p:txBody>
          <a:bodyPr>
            <a:normAutofit fontScale="90000"/>
          </a:bodyPr>
          <a:lstStyle/>
          <a:p>
            <a:pPr algn="ctr"/>
            <a:r>
              <a:rPr lang="pt-BR" sz="3600" dirty="0"/>
              <a:t>3</a:t>
            </a:r>
            <a:r>
              <a:rPr lang="pt-BR" sz="3600" b="1" dirty="0"/>
              <a:t>.Exemplo das Conjunções.</a:t>
            </a:r>
            <a:br>
              <a:rPr lang="pt-BR" sz="3600" b="1" dirty="0"/>
            </a:br>
            <a:r>
              <a:rPr lang="pt-BR" sz="3200" b="1" dirty="0"/>
              <a:t>“Quando a primeira proposição é </a:t>
            </a:r>
            <a:r>
              <a:rPr lang="pt-BR" sz="3200" b="1" dirty="0">
                <a:solidFill>
                  <a:srgbClr val="002060"/>
                </a:solidFill>
                <a:highlight>
                  <a:srgbClr val="FFFF00"/>
                </a:highlight>
              </a:rPr>
              <a:t>Falso </a:t>
            </a:r>
            <a:r>
              <a:rPr lang="pt-BR" sz="3200" b="1" dirty="0"/>
              <a:t>e a segunda é </a:t>
            </a:r>
            <a:r>
              <a:rPr lang="pt-BR" sz="3200" b="1" dirty="0">
                <a:solidFill>
                  <a:srgbClr val="002060"/>
                </a:solidFill>
                <a:highlight>
                  <a:srgbClr val="FFFF00"/>
                </a:highlight>
              </a:rPr>
              <a:t>Verdadeira</a:t>
            </a:r>
            <a:r>
              <a:rPr lang="pt-BR" sz="3200" b="1"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A08AFEF7-0855-2E3B-FF8E-013E5104C0BB}"/>
                  </a:ext>
                </a:extLst>
              </p:cNvPr>
              <p:cNvSpPr>
                <a:spLocks noGrp="1"/>
              </p:cNvSpPr>
              <p:nvPr>
                <p:ph idx="1"/>
              </p:nvPr>
            </p:nvSpPr>
            <p:spPr>
              <a:xfrm>
                <a:off x="870155" y="2190749"/>
                <a:ext cx="10038637" cy="3986213"/>
              </a:xfrm>
            </p:spPr>
            <p:txBody>
              <a:bodyPr>
                <a:normAutofit/>
              </a:bodyPr>
              <a:lstStyle/>
              <a:p>
                <a:r>
                  <a:rPr lang="pt-BR" sz="3200" dirty="0"/>
                  <a:t>p: π é racional;</a:t>
                </a:r>
              </a:p>
              <a:p>
                <a:r>
                  <a:rPr lang="pt-BR" sz="3200" dirty="0"/>
                  <a:t>q: </a:t>
                </a:r>
                <a14:m>
                  <m:oMath xmlns:m="http://schemas.openxmlformats.org/officeDocument/2006/math">
                    <m:r>
                      <a:rPr lang="pt-BR" sz="3200" i="1" smtClean="0">
                        <a:latin typeface="Cambria Math" panose="02040503050406030204" pitchFamily="18" charset="0"/>
                        <a:ea typeface="Cambria Math" panose="02040503050406030204" pitchFamily="18" charset="0"/>
                      </a:rPr>
                      <m:t>√</m:t>
                    </m:r>
                  </m:oMath>
                </a14:m>
                <a:r>
                  <a:rPr lang="pt-BR" sz="3200" dirty="0"/>
                  <a:t>2 é irracional; </a:t>
                </a:r>
              </a:p>
              <a:p>
                <a:r>
                  <a:rPr lang="pt-BR" sz="3200" dirty="0"/>
                  <a:t>p ∧ q: π é racional e </a:t>
                </a:r>
                <a14:m>
                  <m:oMath xmlns:m="http://schemas.openxmlformats.org/officeDocument/2006/math">
                    <m:r>
                      <a:rPr lang="pt-BR" sz="3200" i="1" smtClean="0">
                        <a:latin typeface="Cambria Math" panose="02040503050406030204" pitchFamily="18" charset="0"/>
                        <a:ea typeface="Cambria Math" panose="02040503050406030204" pitchFamily="18" charset="0"/>
                      </a:rPr>
                      <m:t>√</m:t>
                    </m:r>
                  </m:oMath>
                </a14:m>
                <a:r>
                  <a:rPr lang="pt-BR" sz="3200" dirty="0"/>
                  <a:t>2 é irracional </a:t>
                </a:r>
              </a:p>
              <a:p>
                <a:r>
                  <a:rPr lang="pt-BR" sz="3200" b="1" dirty="0"/>
                  <a:t>Temos: V(p) = F e V(q) = V. </a:t>
                </a:r>
              </a:p>
              <a:p>
                <a:pPr algn="ctr"/>
                <a:r>
                  <a:rPr lang="pt-BR" sz="3600" b="1" dirty="0"/>
                  <a:t>Logo, V(p ∧ q) = V(p) ∧ V(q) = F ∧ V = </a:t>
                </a:r>
                <a:r>
                  <a:rPr lang="pt-BR" sz="4400" b="1" dirty="0">
                    <a:highlight>
                      <a:srgbClr val="FFFF00"/>
                    </a:highlight>
                  </a:rPr>
                  <a:t>F (Falso).</a:t>
                </a:r>
                <a:endParaRPr lang="pt-BR" sz="3600" b="1" dirty="0">
                  <a:highlight>
                    <a:srgbClr val="FFFF00"/>
                  </a:highlight>
                </a:endParaRPr>
              </a:p>
            </p:txBody>
          </p:sp>
        </mc:Choice>
        <mc:Fallback xmlns="">
          <p:sp>
            <p:nvSpPr>
              <p:cNvPr id="3" name="Espaço Reservado para Conteúdo 2">
                <a:extLst>
                  <a:ext uri="{FF2B5EF4-FFF2-40B4-BE49-F238E27FC236}">
                    <a16:creationId xmlns:a16="http://schemas.microsoft.com/office/drawing/2014/main" id="{A08AFEF7-0855-2E3B-FF8E-013E5104C0BB}"/>
                  </a:ext>
                </a:extLst>
              </p:cNvPr>
              <p:cNvSpPr>
                <a:spLocks noGrp="1" noRot="1" noChangeAspect="1" noMove="1" noResize="1" noEditPoints="1" noAdjustHandles="1" noChangeArrowheads="1" noChangeShapeType="1" noTextEdit="1"/>
              </p:cNvSpPr>
              <p:nvPr>
                <p:ph idx="1"/>
              </p:nvPr>
            </p:nvSpPr>
            <p:spPr>
              <a:xfrm>
                <a:off x="870155" y="2190749"/>
                <a:ext cx="10038637" cy="3986213"/>
              </a:xfrm>
              <a:blipFill>
                <a:blip r:embed="rId2"/>
                <a:stretch>
                  <a:fillRect l="-1396" t="-1988"/>
                </a:stretch>
              </a:blipFill>
            </p:spPr>
            <p:txBody>
              <a:bodyPr/>
              <a:lstStyle/>
              <a:p>
                <a:r>
                  <a:rPr lang="pt-BR">
                    <a:noFill/>
                  </a:rPr>
                  <a:t> </a:t>
                </a:r>
              </a:p>
            </p:txBody>
          </p:sp>
        </mc:Fallback>
      </mc:AlternateContent>
    </p:spTree>
    <p:extLst>
      <p:ext uri="{BB962C8B-B14F-4D97-AF65-F5344CB8AC3E}">
        <p14:creationId xmlns:p14="http://schemas.microsoft.com/office/powerpoint/2010/main" val="199894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51388039-D1C1-57A1-28E5-C38744CCAB1A}"/>
              </a:ext>
            </a:extLst>
          </p:cNvPr>
          <p:cNvSpPr>
            <a:spLocks noChangeArrowheads="1"/>
          </p:cNvSpPr>
          <p:nvPr/>
        </p:nvSpPr>
        <p:spPr bwMode="black">
          <a:xfrm>
            <a:off x="1280160" y="466343"/>
            <a:ext cx="9628632" cy="1362113"/>
          </a:xfrm>
          <a:prstGeom prst="rect">
            <a:avLst/>
          </a:prstGeom>
        </p:spPr>
        <p:txBody>
          <a:bodyPr vert="horz" lIns="91440" tIns="45720" rIns="91440" bIns="45720" rtlCol="0" anchor="ctr" anchorCtr="1">
            <a:normAutofit/>
          </a:bodyPr>
          <a:lstStyle/>
          <a:p>
            <a:pPr>
              <a:lnSpc>
                <a:spcPct val="95000"/>
              </a:lnSpc>
              <a:spcBef>
                <a:spcPct val="0"/>
              </a:spcBef>
              <a:spcAft>
                <a:spcPts val="6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3000" b="1" kern="1200">
                <a:solidFill>
                  <a:schemeClr val="bg1"/>
                </a:solidFill>
                <a:effectLst>
                  <a:outerShdw blurRad="38100" dist="38100" dir="2700000" algn="tl">
                    <a:srgbClr val="C0C0C0"/>
                  </a:outerShdw>
                </a:effectLst>
                <a:latin typeface="+mj-lt"/>
                <a:ea typeface="+mj-ea"/>
                <a:cs typeface="+mj-cs"/>
              </a:rPr>
              <a:t>Proposição</a:t>
            </a:r>
          </a:p>
        </p:txBody>
      </p:sp>
      <p:sp>
        <p:nvSpPr>
          <p:cNvPr id="4" name="Rectangle 3">
            <a:extLst>
              <a:ext uri="{FF2B5EF4-FFF2-40B4-BE49-F238E27FC236}">
                <a16:creationId xmlns:a16="http://schemas.microsoft.com/office/drawing/2014/main" id="{0DCCF69D-851D-A53E-AA98-13A3EDA7CA33}"/>
              </a:ext>
            </a:extLst>
          </p:cNvPr>
          <p:cNvSpPr txBox="1">
            <a:spLocks noChangeArrowheads="1"/>
          </p:cNvSpPr>
          <p:nvPr/>
        </p:nvSpPr>
        <p:spPr>
          <a:xfrm>
            <a:off x="132735" y="1828456"/>
            <a:ext cx="12059265" cy="5029543"/>
          </a:xfrm>
          <a:prstGeom prst="rect">
            <a:avLst/>
          </a:prstGeom>
        </p:spPr>
        <p:txBody>
          <a:bodyPr vert="horz" lIns="91440" tIns="45720" rIns="91440" bIns="45720" rtlCol="0">
            <a:normAutofit/>
          </a:bodyPr>
          <a:lstStyle/>
          <a:p>
            <a:pPr marL="342900" indent="-228600" algn="ctr">
              <a:spcBef>
                <a:spcPct val="20000"/>
              </a:spcBef>
              <a:buClr>
                <a:srgbClr val="669900"/>
              </a:buClr>
              <a:buSzPct val="70000"/>
              <a:buFont typeface="Wingdings" panose="05000000000000000000" pitchFamily="2" charset="2"/>
              <a:buChar char="§"/>
              <a:defRPr/>
            </a:pPr>
            <a:r>
              <a:rPr lang="pt-BR" sz="3200" dirty="0"/>
              <a:t>Conjunto de palavras ou símbolos que exprimem um pensamento de sentido completo, de modo que se possa atribuir, dentro de certo contexto, somente um de dois valores lógicos possíveis: </a:t>
            </a:r>
            <a:r>
              <a:rPr lang="pt-BR" sz="3200" b="1" dirty="0"/>
              <a:t>verdadeiro </a:t>
            </a:r>
            <a:r>
              <a:rPr lang="pt-BR" sz="3200" dirty="0"/>
              <a:t>ou </a:t>
            </a:r>
            <a:r>
              <a:rPr lang="pt-BR" sz="3200" b="1" dirty="0"/>
              <a:t>falso</a:t>
            </a:r>
            <a:r>
              <a:rPr lang="pt-BR" sz="3200" dirty="0"/>
              <a:t>.</a:t>
            </a:r>
          </a:p>
          <a:p>
            <a:pPr marL="342900" indent="-228600">
              <a:spcBef>
                <a:spcPct val="20000"/>
              </a:spcBef>
              <a:buClr>
                <a:srgbClr val="669900"/>
              </a:buClr>
              <a:buSzPct val="70000"/>
              <a:buFont typeface="Wingdings" panose="05000000000000000000" pitchFamily="2" charset="2"/>
              <a:buChar char="§"/>
              <a:defRPr/>
            </a:pPr>
            <a:endParaRPr lang="pt-BR" sz="3200" dirty="0"/>
          </a:p>
          <a:p>
            <a:pPr marL="342900" indent="-228600">
              <a:spcBef>
                <a:spcPct val="20000"/>
              </a:spcBef>
              <a:buClr>
                <a:srgbClr val="669900"/>
              </a:buClr>
              <a:buSzPct val="70000"/>
              <a:buFont typeface="Wingdings" panose="05000000000000000000" pitchFamily="2" charset="2"/>
              <a:buChar char="§"/>
              <a:defRPr/>
            </a:pPr>
            <a:r>
              <a:rPr lang="pt-BR" sz="3200" b="1" dirty="0"/>
              <a:t>Exemplos:</a:t>
            </a:r>
          </a:p>
          <a:p>
            <a:pPr marL="800100" lvl="1" indent="-228600">
              <a:spcBef>
                <a:spcPct val="20000"/>
              </a:spcBef>
              <a:buClr>
                <a:srgbClr val="669900"/>
              </a:buClr>
              <a:buSzPct val="70000"/>
              <a:buFont typeface="Wingdings" panose="05000000000000000000" pitchFamily="2" charset="2"/>
              <a:buChar char="§"/>
              <a:defRPr/>
            </a:pPr>
            <a:r>
              <a:rPr lang="pt-BR" sz="3200" b="1" dirty="0"/>
              <a:t>a) </a:t>
            </a:r>
            <a:r>
              <a:rPr lang="pt-BR" sz="3200" dirty="0"/>
              <a:t>O curso Pré-Fiscal fica em São Paulo.</a:t>
            </a:r>
          </a:p>
          <a:p>
            <a:pPr marL="800100" lvl="1" indent="-228600">
              <a:spcBef>
                <a:spcPct val="20000"/>
              </a:spcBef>
              <a:buClr>
                <a:srgbClr val="669900"/>
              </a:buClr>
              <a:buSzPct val="70000"/>
              <a:buFont typeface="Wingdings" panose="05000000000000000000" pitchFamily="2" charset="2"/>
              <a:buChar char="§"/>
              <a:defRPr/>
            </a:pPr>
            <a:r>
              <a:rPr lang="pt-BR" sz="3200" b="1" dirty="0"/>
              <a:t>b) </a:t>
            </a:r>
            <a:r>
              <a:rPr lang="pt-BR" sz="3200" dirty="0"/>
              <a:t>O Brasil é um País da América do Sul.</a:t>
            </a:r>
          </a:p>
          <a:p>
            <a:pPr marL="800100" lvl="1" indent="-228600">
              <a:spcBef>
                <a:spcPct val="20000"/>
              </a:spcBef>
              <a:buClr>
                <a:srgbClr val="669900"/>
              </a:buClr>
              <a:buSzPct val="70000"/>
              <a:buFont typeface="Wingdings" panose="05000000000000000000" pitchFamily="2" charset="2"/>
              <a:buChar char="§"/>
              <a:defRPr/>
            </a:pPr>
            <a:r>
              <a:rPr lang="pt-BR" sz="3200" b="1" dirty="0"/>
              <a:t>c) </a:t>
            </a:r>
            <a:r>
              <a:rPr lang="pt-BR" sz="3200" dirty="0"/>
              <a:t>A Bahia é um estado do sul do Brasil.</a:t>
            </a:r>
          </a:p>
          <a:p>
            <a:pPr marL="342900" indent="-228600">
              <a:spcBef>
                <a:spcPct val="20000"/>
              </a:spcBef>
              <a:buClr>
                <a:srgbClr val="669900"/>
              </a:buClr>
              <a:buSzPct val="70000"/>
              <a:buFont typeface="Wingdings" panose="05000000000000000000" pitchFamily="2" charset="2"/>
              <a:buChar char="§"/>
              <a:defRPr/>
            </a:pPr>
            <a:endParaRPr lang="pt-BR" sz="2200" dirty="0"/>
          </a:p>
        </p:txBody>
      </p:sp>
    </p:spTree>
    <p:extLst>
      <p:ext uri="{BB962C8B-B14F-4D97-AF65-F5344CB8AC3E}">
        <p14:creationId xmlns:p14="http://schemas.microsoft.com/office/powerpoint/2010/main" val="26543094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967504-7ECD-47DB-8501-46BD6AF7D73D}"/>
              </a:ext>
            </a:extLst>
          </p:cNvPr>
          <p:cNvSpPr>
            <a:spLocks noGrp="1"/>
          </p:cNvSpPr>
          <p:nvPr>
            <p:ph type="title"/>
          </p:nvPr>
        </p:nvSpPr>
        <p:spPr>
          <a:xfrm>
            <a:off x="870155" y="466343"/>
            <a:ext cx="10038637" cy="1362113"/>
          </a:xfrm>
        </p:spPr>
        <p:txBody>
          <a:bodyPr>
            <a:normAutofit fontScale="90000"/>
          </a:bodyPr>
          <a:lstStyle/>
          <a:p>
            <a:pPr algn="ctr"/>
            <a:r>
              <a:rPr lang="pt-BR" sz="3200" b="1" dirty="0"/>
              <a:t>4.Exemplo das Conjunções.</a:t>
            </a:r>
            <a:br>
              <a:rPr lang="pt-BR" sz="3200" b="1" dirty="0"/>
            </a:br>
            <a:r>
              <a:rPr lang="pt-BR" sz="3200" b="1" dirty="0"/>
              <a:t>“Quando a primeira proposição é </a:t>
            </a:r>
            <a:r>
              <a:rPr lang="pt-BR" sz="3200" b="1" dirty="0">
                <a:solidFill>
                  <a:srgbClr val="002060"/>
                </a:solidFill>
                <a:highlight>
                  <a:srgbClr val="FFFF00"/>
                </a:highlight>
              </a:rPr>
              <a:t>FALSO</a:t>
            </a:r>
            <a:r>
              <a:rPr lang="pt-BR" sz="3200" b="1" dirty="0"/>
              <a:t> e a segunda é </a:t>
            </a:r>
            <a:r>
              <a:rPr lang="pt-BR" sz="3200" b="1" dirty="0">
                <a:solidFill>
                  <a:srgbClr val="002060"/>
                </a:solidFill>
                <a:highlight>
                  <a:srgbClr val="FFFF00"/>
                </a:highlight>
              </a:rPr>
              <a:t>FALSO</a:t>
            </a:r>
            <a:r>
              <a:rPr lang="pt-BR" sz="3200" b="1" dirty="0">
                <a:solidFill>
                  <a:schemeClr val="bg2"/>
                </a:solidFill>
              </a:rPr>
              <a:t>”</a:t>
            </a:r>
            <a:r>
              <a:rPr lang="pt-BR" sz="3200" b="1" dirty="0">
                <a:solidFill>
                  <a:srgbClr val="002060"/>
                </a:solidFill>
              </a:rPr>
              <a:t> </a:t>
            </a:r>
          </a:p>
        </p:txBody>
      </p:sp>
      <p:sp>
        <p:nvSpPr>
          <p:cNvPr id="3" name="Espaço Reservado para Conteúdo 2">
            <a:extLst>
              <a:ext uri="{FF2B5EF4-FFF2-40B4-BE49-F238E27FC236}">
                <a16:creationId xmlns:a16="http://schemas.microsoft.com/office/drawing/2014/main" id="{CEFA422C-16BF-4A83-FFDE-1AC4DE748918}"/>
              </a:ext>
            </a:extLst>
          </p:cNvPr>
          <p:cNvSpPr>
            <a:spLocks noGrp="1"/>
          </p:cNvSpPr>
          <p:nvPr>
            <p:ph idx="1"/>
          </p:nvPr>
        </p:nvSpPr>
        <p:spPr>
          <a:xfrm>
            <a:off x="508819" y="1828456"/>
            <a:ext cx="10761308" cy="3986213"/>
          </a:xfrm>
        </p:spPr>
        <p:txBody>
          <a:bodyPr>
            <a:normAutofit/>
          </a:bodyPr>
          <a:lstStyle/>
          <a:p>
            <a:r>
              <a:rPr lang="pt-BR" sz="3200" dirty="0"/>
              <a:t>p: </a:t>
            </a:r>
            <a:r>
              <a:rPr lang="pt-BR" sz="3200" dirty="0" err="1"/>
              <a:t>sen</a:t>
            </a:r>
            <a:r>
              <a:rPr lang="pt-BR" sz="3200" dirty="0"/>
              <a:t> 0 &gt; 2</a:t>
            </a:r>
          </a:p>
          <a:p>
            <a:r>
              <a:rPr lang="pt-BR" sz="3200" dirty="0"/>
              <a:t>q: π &gt; 5</a:t>
            </a:r>
          </a:p>
          <a:p>
            <a:r>
              <a:rPr lang="pt-BR" sz="3200" dirty="0"/>
              <a:t>p ∧ q: </a:t>
            </a:r>
            <a:r>
              <a:rPr lang="pt-BR" sz="3200" dirty="0" err="1"/>
              <a:t>sen</a:t>
            </a:r>
            <a:r>
              <a:rPr lang="pt-BR" sz="3200" dirty="0"/>
              <a:t> 0 &gt; 2 e π &gt; 5 </a:t>
            </a:r>
          </a:p>
          <a:p>
            <a:endParaRPr lang="pt-BR" sz="2800" dirty="0"/>
          </a:p>
          <a:p>
            <a:r>
              <a:rPr lang="pt-BR" sz="2800" dirty="0"/>
              <a:t>Temos: V(p) = F e V(q) = F. </a:t>
            </a:r>
          </a:p>
          <a:p>
            <a:pPr algn="ctr"/>
            <a:r>
              <a:rPr lang="pt-BR" sz="3900" b="1" dirty="0"/>
              <a:t>Logo, V(p ∧ q) = V(p) ∧ V(q) = F ∧ F = </a:t>
            </a:r>
            <a:r>
              <a:rPr lang="pt-BR" sz="3900" b="1" dirty="0">
                <a:highlight>
                  <a:srgbClr val="FFFF00"/>
                </a:highlight>
              </a:rPr>
              <a:t>F (Falso). </a:t>
            </a:r>
          </a:p>
        </p:txBody>
      </p:sp>
    </p:spTree>
    <p:extLst>
      <p:ext uri="{BB962C8B-B14F-4D97-AF65-F5344CB8AC3E}">
        <p14:creationId xmlns:p14="http://schemas.microsoft.com/office/powerpoint/2010/main" val="188840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FEA7B-1059-977F-0856-4FD7D27CA48E}"/>
              </a:ext>
            </a:extLst>
          </p:cNvPr>
          <p:cNvSpPr>
            <a:spLocks noGrp="1"/>
          </p:cNvSpPr>
          <p:nvPr>
            <p:ph type="title"/>
          </p:nvPr>
        </p:nvSpPr>
        <p:spPr/>
        <p:txBody>
          <a:bodyPr>
            <a:normAutofit fontScale="90000"/>
          </a:bodyPr>
          <a:lstStyle/>
          <a:p>
            <a:pPr algn="ctr"/>
            <a:r>
              <a:rPr lang="pt-BR" sz="4400" b="1" dirty="0">
                <a:latin typeface="Arial" panose="020B0604020202020204" pitchFamily="34" charset="0"/>
                <a:cs typeface="Arial" panose="020B0604020202020204" pitchFamily="34" charset="0"/>
              </a:rPr>
              <a:t>Conjunção </a:t>
            </a:r>
            <a:br>
              <a:rPr lang="pt-BR" sz="4400" b="1" dirty="0">
                <a:latin typeface="Arial" panose="020B0604020202020204" pitchFamily="34" charset="0"/>
                <a:cs typeface="Arial" panose="020B0604020202020204" pitchFamily="34" charset="0"/>
              </a:rPr>
            </a:br>
            <a:r>
              <a:rPr lang="pt-BR" sz="4400" b="1" dirty="0">
                <a:latin typeface="Arial" panose="020B0604020202020204" pitchFamily="34" charset="0"/>
                <a:cs typeface="Arial" panose="020B0604020202020204" pitchFamily="34" charset="0"/>
              </a:rPr>
              <a:t>tabela-verdade de p ∧ q </a:t>
            </a:r>
            <a:endParaRPr lang="pt-BR" dirty="0"/>
          </a:p>
        </p:txBody>
      </p:sp>
      <p:sp>
        <p:nvSpPr>
          <p:cNvPr id="3" name="Espaço Reservado para Conteúdo 2">
            <a:extLst>
              <a:ext uri="{FF2B5EF4-FFF2-40B4-BE49-F238E27FC236}">
                <a16:creationId xmlns:a16="http://schemas.microsoft.com/office/drawing/2014/main" id="{4602F330-7AC7-F92C-F0AE-D6F3FB5C44F0}"/>
              </a:ext>
            </a:extLst>
          </p:cNvPr>
          <p:cNvSpPr>
            <a:spLocks noGrp="1"/>
          </p:cNvSpPr>
          <p:nvPr>
            <p:ph idx="1"/>
          </p:nvPr>
        </p:nvSpPr>
        <p:spPr/>
        <p:txBody>
          <a:bodyPr/>
          <a:lstStyle/>
          <a:p>
            <a:pPr marL="0" indent="0" algn="ctr">
              <a:buNone/>
            </a:pPr>
            <a:r>
              <a:rPr lang="pt-BR" sz="3600" dirty="0"/>
              <a:t>Agora, você já conhece a conjunção de duas proposições, sabe obtê-la e construir a tabela-verdade correspondente.</a:t>
            </a:r>
          </a:p>
          <a:p>
            <a:endParaRPr lang="pt-BR" dirty="0"/>
          </a:p>
        </p:txBody>
      </p:sp>
      <p:graphicFrame>
        <p:nvGraphicFramePr>
          <p:cNvPr id="4" name="Tabela 5">
            <a:extLst>
              <a:ext uri="{FF2B5EF4-FFF2-40B4-BE49-F238E27FC236}">
                <a16:creationId xmlns:a16="http://schemas.microsoft.com/office/drawing/2014/main" id="{5202B61D-4E36-9CE2-CB8E-F1533029F131}"/>
              </a:ext>
            </a:extLst>
          </p:cNvPr>
          <p:cNvGraphicFramePr>
            <a:graphicFrameLocks noGrp="1"/>
          </p:cNvGraphicFramePr>
          <p:nvPr>
            <p:extLst>
              <p:ext uri="{D42A27DB-BD31-4B8C-83A1-F6EECF244321}">
                <p14:modId xmlns:p14="http://schemas.microsoft.com/office/powerpoint/2010/main" val="482965561"/>
              </p:ext>
            </p:extLst>
          </p:nvPr>
        </p:nvGraphicFramePr>
        <p:xfrm>
          <a:off x="2235610" y="4195762"/>
          <a:ext cx="8127999" cy="2590800"/>
        </p:xfrm>
        <a:graphic>
          <a:graphicData uri="http://schemas.openxmlformats.org/drawingml/2006/table">
            <a:tbl>
              <a:tblPr firstRow="1" bandRow="1">
                <a:tableStyleId>{3B4B98B0-60AC-42C2-AFA5-B58CD77FA1E5}</a:tableStyleId>
              </a:tblPr>
              <a:tblGrid>
                <a:gridCol w="1743587">
                  <a:extLst>
                    <a:ext uri="{9D8B030D-6E8A-4147-A177-3AD203B41FA5}">
                      <a16:colId xmlns:a16="http://schemas.microsoft.com/office/drawing/2014/main" val="3506288637"/>
                    </a:ext>
                  </a:extLst>
                </a:gridCol>
                <a:gridCol w="2241755">
                  <a:extLst>
                    <a:ext uri="{9D8B030D-6E8A-4147-A177-3AD203B41FA5}">
                      <a16:colId xmlns:a16="http://schemas.microsoft.com/office/drawing/2014/main" val="817406819"/>
                    </a:ext>
                  </a:extLst>
                </a:gridCol>
                <a:gridCol w="4142657">
                  <a:extLst>
                    <a:ext uri="{9D8B030D-6E8A-4147-A177-3AD203B41FA5}">
                      <a16:colId xmlns:a16="http://schemas.microsoft.com/office/drawing/2014/main" val="622074519"/>
                    </a:ext>
                  </a:extLst>
                </a:gridCol>
              </a:tblGrid>
              <a:tr h="370840">
                <a:tc>
                  <a:txBody>
                    <a:bodyPr/>
                    <a:lstStyle/>
                    <a:p>
                      <a:pPr algn="ctr"/>
                      <a:r>
                        <a:rPr lang="pt-BR" sz="24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latin typeface="Arial" panose="020B0604020202020204" pitchFamily="34" charset="0"/>
                          <a:cs typeface="Arial" panose="020B0604020202020204" pitchFamily="34" charset="0"/>
                        </a:rPr>
                        <a:t>p ∧ q </a:t>
                      </a:r>
                      <a:endParaRPr lang="pt-BR"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9211677"/>
                  </a:ext>
                </a:extLst>
              </a:tr>
              <a:tr h="370840">
                <a:tc>
                  <a:txBody>
                    <a:bodyPr/>
                    <a:lstStyle/>
                    <a:p>
                      <a:pPr algn="ctr"/>
                      <a:r>
                        <a:rPr lang="pt-BR" sz="24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80168"/>
                  </a:ext>
                </a:extLst>
              </a:tr>
              <a:tr h="370840">
                <a:tc>
                  <a:txBody>
                    <a:bodyPr/>
                    <a:lstStyle/>
                    <a:p>
                      <a:pPr algn="ctr"/>
                      <a:r>
                        <a:rPr lang="pt-BR" sz="24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264887"/>
                  </a:ext>
                </a:extLst>
              </a:tr>
              <a:tr h="370840">
                <a:tc>
                  <a:txBody>
                    <a:bodyPr/>
                    <a:lstStyle/>
                    <a:p>
                      <a:pPr algn="ctr"/>
                      <a:r>
                        <a:rPr lang="pt-BR" sz="24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7837152"/>
                  </a:ext>
                </a:extLst>
              </a:tr>
              <a:tr h="370840">
                <a:tc>
                  <a:txBody>
                    <a:bodyPr/>
                    <a:lstStyle/>
                    <a:p>
                      <a:pPr algn="ctr"/>
                      <a:r>
                        <a:rPr lang="pt-BR" sz="24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211865"/>
                  </a:ext>
                </a:extLst>
              </a:tr>
            </a:tbl>
          </a:graphicData>
        </a:graphic>
      </p:graphicFrame>
    </p:spTree>
    <p:extLst>
      <p:ext uri="{BB962C8B-B14F-4D97-AF65-F5344CB8AC3E}">
        <p14:creationId xmlns:p14="http://schemas.microsoft.com/office/powerpoint/2010/main" val="46677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F18AB-B551-45AC-6E19-CBA50287106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90500C-D24C-29A3-EDD0-9348D18A1718}"/>
              </a:ext>
            </a:extLst>
          </p:cNvPr>
          <p:cNvSpPr>
            <a:spLocks noGrp="1"/>
          </p:cNvSpPr>
          <p:nvPr>
            <p:ph type="title"/>
          </p:nvPr>
        </p:nvSpPr>
        <p:spPr/>
        <p:txBody>
          <a:bodyPr>
            <a:normAutofit fontScale="90000"/>
          </a:bodyPr>
          <a:lstStyle/>
          <a:p>
            <a:pPr algn="ctr"/>
            <a:r>
              <a:rPr lang="pt-BR" sz="4400" b="1" dirty="0">
                <a:latin typeface="Arial" panose="020B0604020202020204" pitchFamily="34" charset="0"/>
                <a:cs typeface="Arial" panose="020B0604020202020204" pitchFamily="34" charset="0"/>
              </a:rPr>
              <a:t>1.Exercicio de Tabela verdade de Conjunção </a:t>
            </a:r>
            <a:endParaRPr lang="pt-BR" dirty="0"/>
          </a:p>
        </p:txBody>
      </p:sp>
      <p:graphicFrame>
        <p:nvGraphicFramePr>
          <p:cNvPr id="4" name="Tabela 5">
            <a:extLst>
              <a:ext uri="{FF2B5EF4-FFF2-40B4-BE49-F238E27FC236}">
                <a16:creationId xmlns:a16="http://schemas.microsoft.com/office/drawing/2014/main" id="{51D66ADC-CF93-A050-89CD-CF0DBB83F3B3}"/>
              </a:ext>
            </a:extLst>
          </p:cNvPr>
          <p:cNvGraphicFramePr>
            <a:graphicFrameLocks noGrp="1"/>
          </p:cNvGraphicFramePr>
          <p:nvPr>
            <p:extLst>
              <p:ext uri="{D42A27DB-BD31-4B8C-83A1-F6EECF244321}">
                <p14:modId xmlns:p14="http://schemas.microsoft.com/office/powerpoint/2010/main" val="1056978248"/>
              </p:ext>
            </p:extLst>
          </p:nvPr>
        </p:nvGraphicFramePr>
        <p:xfrm>
          <a:off x="2249679" y="3974745"/>
          <a:ext cx="8127999" cy="2590800"/>
        </p:xfrm>
        <a:graphic>
          <a:graphicData uri="http://schemas.openxmlformats.org/drawingml/2006/table">
            <a:tbl>
              <a:tblPr firstRow="1" bandRow="1">
                <a:tableStyleId>{3B4B98B0-60AC-42C2-AFA5-B58CD77FA1E5}</a:tableStyleId>
              </a:tblPr>
              <a:tblGrid>
                <a:gridCol w="1743587">
                  <a:extLst>
                    <a:ext uri="{9D8B030D-6E8A-4147-A177-3AD203B41FA5}">
                      <a16:colId xmlns:a16="http://schemas.microsoft.com/office/drawing/2014/main" val="3506288637"/>
                    </a:ext>
                  </a:extLst>
                </a:gridCol>
                <a:gridCol w="2241755">
                  <a:extLst>
                    <a:ext uri="{9D8B030D-6E8A-4147-A177-3AD203B41FA5}">
                      <a16:colId xmlns:a16="http://schemas.microsoft.com/office/drawing/2014/main" val="817406819"/>
                    </a:ext>
                  </a:extLst>
                </a:gridCol>
                <a:gridCol w="4142657">
                  <a:extLst>
                    <a:ext uri="{9D8B030D-6E8A-4147-A177-3AD203B41FA5}">
                      <a16:colId xmlns:a16="http://schemas.microsoft.com/office/drawing/2014/main" val="622074519"/>
                    </a:ext>
                  </a:extLst>
                </a:gridCol>
              </a:tblGrid>
              <a:tr h="370840">
                <a:tc>
                  <a:txBody>
                    <a:bodyPr/>
                    <a:lstStyle/>
                    <a:p>
                      <a:pPr algn="ctr"/>
                      <a:r>
                        <a:rPr lang="pt-BR" sz="24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latin typeface="Arial" panose="020B0604020202020204" pitchFamily="34" charset="0"/>
                          <a:cs typeface="Arial" panose="020B0604020202020204" pitchFamily="34" charset="0"/>
                        </a:rPr>
                        <a:t>p ∧ q </a:t>
                      </a:r>
                      <a:endParaRPr lang="pt-BR"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9211677"/>
                  </a:ext>
                </a:extLst>
              </a:tr>
              <a:tr h="370840">
                <a:tc>
                  <a:txBody>
                    <a:bodyPr/>
                    <a:lstStyle/>
                    <a:p>
                      <a:pPr algn="ctr"/>
                      <a:r>
                        <a:rPr lang="pt-BR"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80168"/>
                  </a:ext>
                </a:extLst>
              </a:tr>
              <a:tr h="370840">
                <a:tc>
                  <a:txBody>
                    <a:bodyPr/>
                    <a:lstStyle/>
                    <a:p>
                      <a:pPr algn="ctr"/>
                      <a:r>
                        <a:rPr lang="pt-BR"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0264887"/>
                  </a:ext>
                </a:extLst>
              </a:tr>
              <a:tr h="370840">
                <a:tc>
                  <a:txBody>
                    <a:bodyPr/>
                    <a:lstStyle/>
                    <a:p>
                      <a:pPr algn="ctr"/>
                      <a:r>
                        <a:rPr lang="pt-BR"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7837152"/>
                  </a:ext>
                </a:extLst>
              </a:tr>
              <a:tr h="370840">
                <a:tc>
                  <a:txBody>
                    <a:bodyPr/>
                    <a:lstStyle/>
                    <a:p>
                      <a:pPr algn="ctr"/>
                      <a:r>
                        <a:rPr lang="pt-BR"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8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3211865"/>
                  </a:ext>
                </a:extLst>
              </a:tr>
            </a:tbl>
          </a:graphicData>
        </a:graphic>
      </p:graphicFrame>
      <p:sp>
        <p:nvSpPr>
          <p:cNvPr id="5" name="Espaço Reservado para Conteúdo 2">
            <a:extLst>
              <a:ext uri="{FF2B5EF4-FFF2-40B4-BE49-F238E27FC236}">
                <a16:creationId xmlns:a16="http://schemas.microsoft.com/office/drawing/2014/main" id="{7528CAA5-65F0-9778-1A9A-67E8F0C5A65B}"/>
              </a:ext>
            </a:extLst>
          </p:cNvPr>
          <p:cNvSpPr>
            <a:spLocks noGrp="1"/>
          </p:cNvSpPr>
          <p:nvPr>
            <p:ph idx="1"/>
          </p:nvPr>
        </p:nvSpPr>
        <p:spPr>
          <a:xfrm>
            <a:off x="1" y="2053884"/>
            <a:ext cx="12192000" cy="1920862"/>
          </a:xfrm>
        </p:spPr>
        <p:txBody>
          <a:bodyPr/>
          <a:lstStyle/>
          <a:p>
            <a:pPr marL="0" indent="0" algn="ctr">
              <a:buNone/>
            </a:pPr>
            <a:r>
              <a:rPr lang="pt-BR" sz="3600" dirty="0"/>
              <a:t>Para ser </a:t>
            </a:r>
            <a:r>
              <a:rPr lang="pt-BR" sz="3600" b="1" dirty="0">
                <a:highlight>
                  <a:srgbClr val="FFFF00"/>
                </a:highlight>
              </a:rPr>
              <a:t>VERDADEIRO (1),</a:t>
            </a:r>
            <a:r>
              <a:rPr lang="pt-BR" sz="3600" dirty="0"/>
              <a:t> os valores das duas preposições </a:t>
            </a:r>
            <a:r>
              <a:rPr lang="pt-BR" sz="3600" b="1" dirty="0">
                <a:highlight>
                  <a:srgbClr val="FFFF00"/>
                </a:highlight>
              </a:rPr>
              <a:t>p</a:t>
            </a:r>
            <a:r>
              <a:rPr lang="pt-BR" sz="3600" dirty="0"/>
              <a:t> e a </a:t>
            </a:r>
            <a:r>
              <a:rPr lang="pt-BR" sz="3600" b="1" dirty="0">
                <a:highlight>
                  <a:srgbClr val="FFFF00"/>
                </a:highlight>
              </a:rPr>
              <a:t>q</a:t>
            </a:r>
            <a:r>
              <a:rPr lang="pt-BR" sz="3600" dirty="0"/>
              <a:t> tem que ser o </a:t>
            </a:r>
            <a:r>
              <a:rPr lang="pt-BR" sz="3600" b="1" dirty="0">
                <a:highlight>
                  <a:srgbClr val="FFFF00"/>
                </a:highlight>
              </a:rPr>
              <a:t>número 1</a:t>
            </a:r>
            <a:r>
              <a:rPr lang="pt-BR" sz="3600" dirty="0"/>
              <a:t>. Com base nisso como fica a tabela VERDADE de Conjunção abaixo:</a:t>
            </a:r>
          </a:p>
          <a:p>
            <a:endParaRPr lang="pt-BR" dirty="0"/>
          </a:p>
        </p:txBody>
      </p:sp>
    </p:spTree>
    <p:extLst>
      <p:ext uri="{BB962C8B-B14F-4D97-AF65-F5344CB8AC3E}">
        <p14:creationId xmlns:p14="http://schemas.microsoft.com/office/powerpoint/2010/main" val="315460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FFF21DFE-A32F-C736-6364-3BF20C0B8917}"/>
              </a:ext>
            </a:extLst>
          </p:cNvPr>
          <p:cNvSpPr>
            <a:spLocks noChangeArrowheads="1"/>
          </p:cNvSpPr>
          <p:nvPr/>
        </p:nvSpPr>
        <p:spPr bwMode="auto">
          <a:xfrm>
            <a:off x="1366838" y="207963"/>
            <a:ext cx="8229600" cy="847725"/>
          </a:xfrm>
          <a:prstGeom prst="rect">
            <a:avLst/>
          </a:prstGeom>
          <a:noFill/>
          <a:ln w="9525">
            <a:noFill/>
            <a:round/>
            <a:headEnd/>
            <a:tailEnd/>
          </a:ln>
          <a:effectLst/>
        </p:spPr>
        <p:txBody>
          <a:bodyPr lIns="90000" tIns="46800" rIns="90000" bIns="46800" anchor="ctr" anchorCtr="1"/>
          <a:lstStyle/>
          <a:p>
            <a:pPr algn="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400" b="1" dirty="0">
                <a:latin typeface="Arial" panose="020B0604020202020204" pitchFamily="34" charset="0"/>
                <a:cs typeface="Arial" panose="020B0604020202020204" pitchFamily="34" charset="0"/>
              </a:rPr>
              <a:t>Conjunção</a:t>
            </a:r>
          </a:p>
        </p:txBody>
      </p:sp>
      <p:sp>
        <p:nvSpPr>
          <p:cNvPr id="15363" name="Rectangle 3">
            <a:extLst>
              <a:ext uri="{FF2B5EF4-FFF2-40B4-BE49-F238E27FC236}">
                <a16:creationId xmlns:a16="http://schemas.microsoft.com/office/drawing/2014/main" id="{E7D87FCD-1582-5D02-EA50-9D860D9BC588}"/>
              </a:ext>
            </a:extLst>
          </p:cNvPr>
          <p:cNvSpPr txBox="1">
            <a:spLocks noChangeArrowheads="1"/>
          </p:cNvSpPr>
          <p:nvPr/>
        </p:nvSpPr>
        <p:spPr bwMode="auto">
          <a:xfrm>
            <a:off x="381000" y="1767840"/>
            <a:ext cx="11643360" cy="454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Clr>
                <a:srgbClr val="92D050"/>
              </a:buClr>
              <a:buFont typeface="Wingdings" panose="05000000000000000000" pitchFamily="2" charset="2"/>
              <a:buChar char="v"/>
            </a:pPr>
            <a:r>
              <a:rPr lang="pt-BR" altLang="pt-BR" sz="2800" dirty="0">
                <a:latin typeface="Cambria" panose="02040503050406030204" pitchFamily="18" charset="0"/>
              </a:rPr>
              <a:t> Pensando pelo caminho inverso, teremos que basta que uma das proposições componentes seja falsa, e a conjunção será – toda ela – falsa. Obviamente que o resultado </a:t>
            </a:r>
            <a:r>
              <a:rPr lang="pt-BR" altLang="pt-BR" sz="2800" i="1" dirty="0">
                <a:latin typeface="Cambria" panose="02040503050406030204" pitchFamily="18" charset="0"/>
              </a:rPr>
              <a:t>falso </a:t>
            </a:r>
            <a:r>
              <a:rPr lang="pt-BR" altLang="pt-BR" sz="2800" dirty="0">
                <a:latin typeface="Cambria" panose="02040503050406030204" pitchFamily="18" charset="0"/>
              </a:rPr>
              <a:t>também ocorrerá quando ambas as proposições componentes forem falsas.</a:t>
            </a:r>
          </a:p>
          <a:p>
            <a:pPr algn="just" eaLnBrk="1" hangingPunct="1">
              <a:buClr>
                <a:srgbClr val="92D050"/>
              </a:buClr>
              <a:buFont typeface="Wingdings" panose="05000000000000000000" pitchFamily="2" charset="2"/>
              <a:buChar char="v"/>
            </a:pPr>
            <a:endParaRPr lang="pt-BR" altLang="pt-BR" sz="2000" dirty="0">
              <a:latin typeface="Cambria" panose="02040503050406030204" pitchFamily="18" charset="0"/>
            </a:endParaRPr>
          </a:p>
          <a:p>
            <a:pPr algn="just" eaLnBrk="1" hangingPunct="1">
              <a:buClr>
                <a:srgbClr val="92D050"/>
              </a:buClr>
              <a:buFont typeface="Wingdings" panose="05000000000000000000" pitchFamily="2" charset="2"/>
              <a:buChar char="v"/>
            </a:pPr>
            <a:endParaRPr lang="pt-BR" altLang="pt-BR" sz="2000" dirty="0">
              <a:latin typeface="Cambria" panose="02040503050406030204" pitchFamily="18" charset="0"/>
            </a:endParaRPr>
          </a:p>
          <a:p>
            <a:pPr algn="just" eaLnBrk="1" hangingPunct="1">
              <a:buClr>
                <a:srgbClr val="92D050"/>
              </a:buClr>
            </a:pPr>
            <a:endParaRPr lang="pt-BR" altLang="pt-BR" sz="2000" dirty="0">
              <a:latin typeface="Cambria" panose="02040503050406030204" pitchFamily="18" charset="0"/>
            </a:endParaRPr>
          </a:p>
        </p:txBody>
      </p:sp>
      <p:graphicFrame>
        <p:nvGraphicFramePr>
          <p:cNvPr id="4" name="Tabela 3">
            <a:extLst>
              <a:ext uri="{FF2B5EF4-FFF2-40B4-BE49-F238E27FC236}">
                <a16:creationId xmlns:a16="http://schemas.microsoft.com/office/drawing/2014/main" id="{DAD523BC-891E-42DA-753C-415C0AA546D8}"/>
              </a:ext>
            </a:extLst>
          </p:cNvPr>
          <p:cNvGraphicFramePr>
            <a:graphicFrameLocks noGrp="1"/>
          </p:cNvGraphicFramePr>
          <p:nvPr>
            <p:extLst>
              <p:ext uri="{D42A27DB-BD31-4B8C-83A1-F6EECF244321}">
                <p14:modId xmlns:p14="http://schemas.microsoft.com/office/powerpoint/2010/main" val="2311662025"/>
              </p:ext>
            </p:extLst>
          </p:nvPr>
        </p:nvGraphicFramePr>
        <p:xfrm>
          <a:off x="4523899" y="4039870"/>
          <a:ext cx="3357562" cy="2459675"/>
        </p:xfrm>
        <a:graphic>
          <a:graphicData uri="http://schemas.openxmlformats.org/drawingml/2006/table">
            <a:tbl>
              <a:tblPr/>
              <a:tblGrid>
                <a:gridCol w="857860">
                  <a:extLst>
                    <a:ext uri="{9D8B030D-6E8A-4147-A177-3AD203B41FA5}">
                      <a16:colId xmlns:a16="http://schemas.microsoft.com/office/drawing/2014/main" val="20000"/>
                    </a:ext>
                  </a:extLst>
                </a:gridCol>
                <a:gridCol w="780968">
                  <a:extLst>
                    <a:ext uri="{9D8B030D-6E8A-4147-A177-3AD203B41FA5}">
                      <a16:colId xmlns:a16="http://schemas.microsoft.com/office/drawing/2014/main" val="20001"/>
                    </a:ext>
                  </a:extLst>
                </a:gridCol>
                <a:gridCol w="1718734">
                  <a:extLst>
                    <a:ext uri="{9D8B030D-6E8A-4147-A177-3AD203B41FA5}">
                      <a16:colId xmlns:a16="http://schemas.microsoft.com/office/drawing/2014/main" val="20002"/>
                    </a:ext>
                  </a:extLst>
                </a:gridCol>
              </a:tblGrid>
              <a:tr h="490855">
                <a:tc>
                  <a:txBody>
                    <a:bodyPr/>
                    <a:lstStyle/>
                    <a:p>
                      <a:pPr algn="ctr">
                        <a:lnSpc>
                          <a:spcPct val="115000"/>
                        </a:lnSpc>
                        <a:spcAft>
                          <a:spcPts val="0"/>
                        </a:spcAft>
                      </a:pPr>
                      <a:r>
                        <a:rPr lang="pt-BR" sz="3000" b="1" dirty="0">
                          <a:latin typeface="Cambria"/>
                          <a:ea typeface="Calibri"/>
                          <a:cs typeface="Times New Roman"/>
                        </a:rPr>
                        <a:t>p</a:t>
                      </a:r>
                      <a:endParaRPr lang="pt-BR" sz="2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latin typeface="Cambria"/>
                          <a:ea typeface="Calibri"/>
                          <a:cs typeface="Times New Roman"/>
                        </a:rPr>
                        <a:t>q</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dirty="0">
                          <a:latin typeface="Cambria"/>
                          <a:ea typeface="Calibri"/>
                          <a:cs typeface="Times New Roman"/>
                        </a:rPr>
                        <a:t>p</a:t>
                      </a:r>
                      <a:r>
                        <a:rPr lang="en-US" sz="1900" dirty="0">
                          <a:latin typeface="SymbolMT"/>
                          <a:ea typeface="Calibri"/>
                          <a:cs typeface="SymbolMT"/>
                        </a:rPr>
                        <a:t>∧</a:t>
                      </a:r>
                      <a:r>
                        <a:rPr lang="pt-BR" sz="3000" b="1" dirty="0">
                          <a:latin typeface="Cambria"/>
                          <a:ea typeface="SymbolMT"/>
                          <a:cs typeface="SymbolMT"/>
                        </a:rPr>
                        <a:t>q</a:t>
                      </a:r>
                      <a:endParaRPr lang="pt-BR" sz="2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490855">
                <a:tc>
                  <a:txBody>
                    <a:bodyPr/>
                    <a:lstStyle/>
                    <a:p>
                      <a:pPr algn="ctr">
                        <a:lnSpc>
                          <a:spcPct val="115000"/>
                        </a:lnSpc>
                        <a:spcAft>
                          <a:spcPts val="0"/>
                        </a:spcAft>
                      </a:pPr>
                      <a:r>
                        <a:rPr lang="pt-BR" sz="3000" b="1">
                          <a:solidFill>
                            <a:srgbClr val="0070C0"/>
                          </a:solidFill>
                          <a:latin typeface="Cambria"/>
                          <a:ea typeface="Calibri"/>
                          <a:cs typeface="Times New Roman"/>
                        </a:rPr>
                        <a:t>V</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0070C0"/>
                          </a:solidFill>
                          <a:latin typeface="Cambria"/>
                          <a:ea typeface="Calibri"/>
                          <a:cs typeface="Times New Roman"/>
                        </a:rPr>
                        <a:t>V</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0070C0"/>
                          </a:solidFill>
                          <a:latin typeface="Cambria"/>
                          <a:ea typeface="Calibri"/>
                          <a:cs typeface="Times New Roman"/>
                        </a:rPr>
                        <a:t>V</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90855">
                <a:tc>
                  <a:txBody>
                    <a:bodyPr/>
                    <a:lstStyle/>
                    <a:p>
                      <a:pPr algn="ctr">
                        <a:lnSpc>
                          <a:spcPct val="115000"/>
                        </a:lnSpc>
                        <a:spcAft>
                          <a:spcPts val="0"/>
                        </a:spcAft>
                      </a:pPr>
                      <a:r>
                        <a:rPr lang="pt-BR" sz="3000" b="1">
                          <a:solidFill>
                            <a:srgbClr val="0070C0"/>
                          </a:solidFill>
                          <a:latin typeface="Cambria"/>
                          <a:ea typeface="Calibri"/>
                          <a:cs typeface="Times New Roman"/>
                        </a:rPr>
                        <a:t>V</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90855">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0070C0"/>
                          </a:solidFill>
                          <a:latin typeface="Cambria"/>
                          <a:ea typeface="Calibri"/>
                          <a:cs typeface="Times New Roman"/>
                        </a:rPr>
                        <a:t>V</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90855">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a:solidFill>
                            <a:srgbClr val="FF0000"/>
                          </a:solidFill>
                          <a:latin typeface="Cambria"/>
                          <a:ea typeface="Calibri"/>
                          <a:cs typeface="Times New Roman"/>
                        </a:rPr>
                        <a:t>F</a:t>
                      </a:r>
                      <a:endParaRPr lang="pt-BR" sz="2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3000" b="1" dirty="0">
                          <a:solidFill>
                            <a:srgbClr val="FF0000"/>
                          </a:solidFill>
                          <a:latin typeface="Cambria"/>
                          <a:ea typeface="Calibri"/>
                          <a:cs typeface="Times New Roman"/>
                        </a:rPr>
                        <a:t>F</a:t>
                      </a:r>
                      <a:endParaRPr lang="pt-BR" sz="2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10F4CDF-931D-ED4C-DA4B-0146620E8903}"/>
              </a:ext>
            </a:extLst>
          </p:cNvPr>
          <p:cNvSpPr>
            <a:spLocks noGrp="1"/>
          </p:cNvSpPr>
          <p:nvPr>
            <p:ph type="ctrTitle"/>
          </p:nvPr>
        </p:nvSpPr>
        <p:spPr>
          <a:xfrm>
            <a:off x="3175199" y="1943842"/>
            <a:ext cx="8500062" cy="2387600"/>
          </a:xfrm>
        </p:spPr>
        <p:txBody>
          <a:bodyPr anchor="b">
            <a:normAutofit/>
          </a:bodyPr>
          <a:lstStyle/>
          <a:p>
            <a:r>
              <a:rPr lang="pt-BR" dirty="0"/>
              <a:t>Dúvidas!!!</a:t>
            </a:r>
          </a:p>
        </p:txBody>
      </p:sp>
    </p:spTree>
    <p:extLst>
      <p:ext uri="{BB962C8B-B14F-4D97-AF65-F5344CB8AC3E}">
        <p14:creationId xmlns:p14="http://schemas.microsoft.com/office/powerpoint/2010/main" val="8802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Rectangle 3">
            <a:extLst>
              <a:ext uri="{FF2B5EF4-FFF2-40B4-BE49-F238E27FC236}">
                <a16:creationId xmlns:a16="http://schemas.microsoft.com/office/drawing/2014/main" id="{F909C305-1DDB-8CC1-CDC1-25124345A78C}"/>
              </a:ext>
            </a:extLst>
          </p:cNvPr>
          <p:cNvGraphicFramePr/>
          <p:nvPr>
            <p:extLst>
              <p:ext uri="{D42A27DB-BD31-4B8C-83A1-F6EECF244321}">
                <p14:modId xmlns:p14="http://schemas.microsoft.com/office/powerpoint/2010/main" val="1271902261"/>
              </p:ext>
            </p:extLst>
          </p:nvPr>
        </p:nvGraphicFramePr>
        <p:xfrm>
          <a:off x="1280160" y="2190749"/>
          <a:ext cx="9628632"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50840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E55E3430-DA95-FB54-21C6-DA193FDF8833}"/>
              </a:ext>
            </a:extLst>
          </p:cNvPr>
          <p:cNvSpPr>
            <a:spLocks noChangeArrowheads="1"/>
          </p:cNvSpPr>
          <p:nvPr/>
        </p:nvSpPr>
        <p:spPr bwMode="black">
          <a:xfrm>
            <a:off x="1280160" y="466343"/>
            <a:ext cx="9628632" cy="1362113"/>
          </a:xfrm>
          <a:prstGeom prst="rect">
            <a:avLst/>
          </a:prstGeom>
        </p:spPr>
        <p:txBody>
          <a:bodyPr vert="horz" lIns="91440" tIns="45720" rIns="91440" bIns="45720" rtlCol="0" anchor="ctr" anchorCtr="1">
            <a:normAutofit/>
          </a:bodyPr>
          <a:lstStyle/>
          <a:p>
            <a:pPr>
              <a:lnSpc>
                <a:spcPct val="95000"/>
              </a:lnSpc>
              <a:spcBef>
                <a:spcPct val="0"/>
              </a:spcBef>
              <a:spcAft>
                <a:spcPts val="6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3000" b="1" kern="1200" dirty="0">
                <a:solidFill>
                  <a:schemeClr val="bg1"/>
                </a:solidFill>
                <a:effectLst>
                  <a:outerShdw blurRad="38100" dist="38100" dir="2700000" algn="tl">
                    <a:srgbClr val="C0C0C0"/>
                  </a:outerShdw>
                </a:effectLst>
                <a:latin typeface="+mj-lt"/>
                <a:ea typeface="+mj-ea"/>
                <a:cs typeface="+mj-cs"/>
              </a:rPr>
              <a:t>Proposição (ou declaração)</a:t>
            </a:r>
          </a:p>
        </p:txBody>
      </p:sp>
      <p:graphicFrame>
        <p:nvGraphicFramePr>
          <p:cNvPr id="22531" name="Rectangle 3">
            <a:extLst>
              <a:ext uri="{FF2B5EF4-FFF2-40B4-BE49-F238E27FC236}">
                <a16:creationId xmlns:a16="http://schemas.microsoft.com/office/drawing/2014/main" id="{B43ED630-7899-8E86-C426-798D250B84B1}"/>
              </a:ext>
            </a:extLst>
          </p:cNvPr>
          <p:cNvGraphicFramePr/>
          <p:nvPr>
            <p:extLst>
              <p:ext uri="{D42A27DB-BD31-4B8C-83A1-F6EECF244321}">
                <p14:modId xmlns:p14="http://schemas.microsoft.com/office/powerpoint/2010/main" val="2790196245"/>
              </p:ext>
            </p:extLst>
          </p:nvPr>
        </p:nvGraphicFramePr>
        <p:xfrm>
          <a:off x="427703" y="1828456"/>
          <a:ext cx="11297265" cy="4926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1338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18AC819D-F9A5-A65C-0036-E545FE476752}"/>
              </a:ext>
            </a:extLst>
          </p:cNvPr>
          <p:cNvSpPr>
            <a:spLocks noChangeArrowheads="1"/>
          </p:cNvSpPr>
          <p:nvPr/>
        </p:nvSpPr>
        <p:spPr bwMode="black">
          <a:xfrm>
            <a:off x="1280160" y="466343"/>
            <a:ext cx="9628632" cy="1362113"/>
          </a:xfrm>
          <a:prstGeom prst="rect">
            <a:avLst/>
          </a:prstGeom>
        </p:spPr>
        <p:txBody>
          <a:bodyPr vert="horz" lIns="91440" tIns="45720" rIns="91440" bIns="45720" rtlCol="0" anchor="ctr" anchorCtr="1">
            <a:normAutofit/>
          </a:bodyPr>
          <a:lstStyle/>
          <a:p>
            <a:pPr>
              <a:lnSpc>
                <a:spcPct val="95000"/>
              </a:lnSpc>
              <a:spcBef>
                <a:spcPct val="0"/>
              </a:spcBef>
              <a:spcAft>
                <a:spcPts val="6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3000" b="1" kern="1200" dirty="0">
                <a:solidFill>
                  <a:schemeClr val="bg1"/>
                </a:solidFill>
                <a:effectLst>
                  <a:outerShdw blurRad="38100" dist="38100" dir="2700000" algn="tl">
                    <a:srgbClr val="C0C0C0"/>
                  </a:outerShdw>
                </a:effectLst>
                <a:latin typeface="+mj-lt"/>
                <a:ea typeface="+mj-ea"/>
                <a:cs typeface="+mj-cs"/>
              </a:rPr>
              <a:t>Princípios das Proposições (ou declaração)</a:t>
            </a:r>
          </a:p>
        </p:txBody>
      </p:sp>
      <p:graphicFrame>
        <p:nvGraphicFramePr>
          <p:cNvPr id="22531" name="Rectangle 3">
            <a:extLst>
              <a:ext uri="{FF2B5EF4-FFF2-40B4-BE49-F238E27FC236}">
                <a16:creationId xmlns:a16="http://schemas.microsoft.com/office/drawing/2014/main" id="{799ADC73-6840-DB49-A074-0254383D0E29}"/>
              </a:ext>
            </a:extLst>
          </p:cNvPr>
          <p:cNvGraphicFramePr/>
          <p:nvPr>
            <p:extLst>
              <p:ext uri="{D42A27DB-BD31-4B8C-83A1-F6EECF244321}">
                <p14:modId xmlns:p14="http://schemas.microsoft.com/office/powerpoint/2010/main" val="364656478"/>
              </p:ext>
            </p:extLst>
          </p:nvPr>
        </p:nvGraphicFramePr>
        <p:xfrm>
          <a:off x="309715" y="1828457"/>
          <a:ext cx="11238271" cy="4867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648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608471BB-ECE0-571D-2A92-7F563846160F}"/>
              </a:ext>
            </a:extLst>
          </p:cNvPr>
          <p:cNvSpPr>
            <a:spLocks noChangeArrowheads="1"/>
          </p:cNvSpPr>
          <p:nvPr/>
        </p:nvSpPr>
        <p:spPr bwMode="black">
          <a:xfrm>
            <a:off x="1280160" y="466343"/>
            <a:ext cx="9628632" cy="1362113"/>
          </a:xfrm>
          <a:prstGeom prst="rect">
            <a:avLst/>
          </a:prstGeom>
        </p:spPr>
        <p:txBody>
          <a:bodyPr vert="horz" lIns="91440" tIns="45720" rIns="91440" bIns="45720" rtlCol="0" anchor="ctr" anchorCtr="1">
            <a:normAutofit/>
          </a:bodyPr>
          <a:lstStyle/>
          <a:p>
            <a:pPr>
              <a:lnSpc>
                <a:spcPct val="95000"/>
              </a:lnSpc>
              <a:spcBef>
                <a:spcPct val="0"/>
              </a:spcBef>
              <a:spcAft>
                <a:spcPts val="6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400" b="1" kern="1200" dirty="0">
                <a:solidFill>
                  <a:schemeClr val="bg1"/>
                </a:solidFill>
                <a:effectLst>
                  <a:outerShdw blurRad="38100" dist="38100" dir="2700000" algn="tl">
                    <a:srgbClr val="C0C0C0"/>
                  </a:outerShdw>
                </a:effectLst>
                <a:latin typeface="+mj-lt"/>
                <a:ea typeface="+mj-ea"/>
                <a:cs typeface="+mj-cs"/>
              </a:rPr>
              <a:t>Proposição (ou declaração)</a:t>
            </a:r>
          </a:p>
        </p:txBody>
      </p:sp>
      <p:sp>
        <p:nvSpPr>
          <p:cNvPr id="5" name="Rectangle 3">
            <a:extLst>
              <a:ext uri="{FF2B5EF4-FFF2-40B4-BE49-F238E27FC236}">
                <a16:creationId xmlns:a16="http://schemas.microsoft.com/office/drawing/2014/main" id="{5AA69446-6D00-258A-CEB7-D7E5F85B8ECA}"/>
              </a:ext>
            </a:extLst>
          </p:cNvPr>
          <p:cNvSpPr txBox="1">
            <a:spLocks noChangeArrowheads="1"/>
          </p:cNvSpPr>
          <p:nvPr/>
        </p:nvSpPr>
        <p:spPr>
          <a:xfrm>
            <a:off x="0" y="1828456"/>
            <a:ext cx="11871960" cy="5029544"/>
          </a:xfrm>
          <a:prstGeom prst="rect">
            <a:avLst/>
          </a:prstGeom>
        </p:spPr>
        <p:txBody>
          <a:bodyPr vert="horz" lIns="91440" tIns="45720" rIns="91440" bIns="45720" rtlCol="0">
            <a:normAutofit lnSpcReduction="10000"/>
          </a:bodyPr>
          <a:lstStyle/>
          <a:p>
            <a:pPr marL="342900" indent="-228600">
              <a:lnSpc>
                <a:spcPct val="90000"/>
              </a:lnSpc>
              <a:spcBef>
                <a:spcPct val="20000"/>
              </a:spcBef>
              <a:buClr>
                <a:srgbClr val="669900"/>
              </a:buClr>
              <a:buSzPct val="70000"/>
              <a:buFont typeface="Wingdings" panose="05000000000000000000" pitchFamily="2" charset="2"/>
              <a:buChar char="§"/>
              <a:defRPr/>
            </a:pPr>
            <a:r>
              <a:rPr lang="pt-BR" sz="2000" b="1" dirty="0"/>
              <a:t>Proposições SIMPLES:</a:t>
            </a:r>
            <a:r>
              <a:rPr lang="pt-BR" sz="2000" dirty="0"/>
              <a:t> aquelas que vêm sozinhas, desacompanhadas de outras proposições: São geralmente designadas por letras minúsculas p, q, r ...</a:t>
            </a:r>
            <a:endParaRPr lang="pt-BR" sz="2000" b="1" dirty="0"/>
          </a:p>
          <a:p>
            <a:pPr marL="692150" lvl="1" indent="-228600">
              <a:lnSpc>
                <a:spcPct val="90000"/>
              </a:lnSpc>
              <a:spcBef>
                <a:spcPct val="20000"/>
              </a:spcBef>
              <a:buClr>
                <a:srgbClr val="669900"/>
              </a:buClr>
              <a:buSzPct val="110000"/>
              <a:buFont typeface="Wingdings" panose="05000000000000000000" pitchFamily="2" charset="2"/>
              <a:buChar char="§"/>
              <a:defRPr/>
            </a:pPr>
            <a:r>
              <a:rPr lang="pt-BR" sz="2000" dirty="0" err="1"/>
              <a:t>Ex</a:t>
            </a:r>
            <a:r>
              <a:rPr lang="pt-BR" sz="2000" dirty="0"/>
              <a:t>: </a:t>
            </a:r>
            <a:r>
              <a:rPr lang="pt-BR" sz="2000" b="1" dirty="0"/>
              <a:t>p =</a:t>
            </a:r>
            <a:r>
              <a:rPr lang="pt-BR" sz="2000" dirty="0"/>
              <a:t> </a:t>
            </a:r>
            <a:r>
              <a:rPr lang="pt-BR" sz="2000" b="1" dirty="0"/>
              <a:t>Todo homem é mortal /</a:t>
            </a:r>
            <a:r>
              <a:rPr lang="pt-BR" sz="2000" dirty="0"/>
              <a:t> </a:t>
            </a:r>
            <a:r>
              <a:rPr lang="pt-BR" sz="2000" b="1" dirty="0"/>
              <a:t>q = O novo papa é alemão</a:t>
            </a:r>
            <a:r>
              <a:rPr lang="pt-BR" sz="2000" dirty="0"/>
              <a:t>.</a:t>
            </a:r>
          </a:p>
          <a:p>
            <a:pPr marL="692150" lvl="1" indent="-228600">
              <a:lnSpc>
                <a:spcPct val="90000"/>
              </a:lnSpc>
              <a:spcBef>
                <a:spcPct val="20000"/>
              </a:spcBef>
              <a:buClr>
                <a:srgbClr val="669900"/>
              </a:buClr>
              <a:buSzPct val="110000"/>
              <a:buFont typeface="Wingdings" panose="05000000000000000000" pitchFamily="2" charset="2"/>
              <a:buChar char="§"/>
              <a:defRPr/>
            </a:pPr>
            <a:endParaRPr lang="pt-BR" sz="2000" dirty="0"/>
          </a:p>
          <a:p>
            <a:pPr marL="342900" indent="-228600">
              <a:lnSpc>
                <a:spcPct val="90000"/>
              </a:lnSpc>
              <a:spcBef>
                <a:spcPct val="20000"/>
              </a:spcBef>
              <a:buClr>
                <a:srgbClr val="669900"/>
              </a:buClr>
              <a:buSzPct val="70000"/>
              <a:buFont typeface="Wingdings" panose="05000000000000000000" pitchFamily="2" charset="2"/>
              <a:buChar char="§"/>
              <a:defRPr/>
            </a:pPr>
            <a:r>
              <a:rPr lang="pt-BR" sz="2000" b="1" dirty="0"/>
              <a:t>Proposições COMPOSTAS: </a:t>
            </a:r>
            <a:r>
              <a:rPr lang="pt-BR" sz="2000" dirty="0"/>
              <a:t>duas ou mais proposições conectadas entre si, formando uma só sentença. Habitualmente designadas por letras maiúsculas P, Q, R ...</a:t>
            </a:r>
          </a:p>
          <a:p>
            <a:pPr marL="800100" lvl="1" indent="-228600">
              <a:lnSpc>
                <a:spcPct val="90000"/>
              </a:lnSpc>
              <a:spcBef>
                <a:spcPct val="20000"/>
              </a:spcBef>
              <a:buClr>
                <a:srgbClr val="669900"/>
              </a:buClr>
              <a:buSzPct val="70000"/>
              <a:buFont typeface="Wingdings" panose="05000000000000000000" pitchFamily="2" charset="2"/>
              <a:buChar char="§"/>
              <a:defRPr/>
            </a:pPr>
            <a:r>
              <a:rPr lang="pt-BR" sz="2000" dirty="0" err="1"/>
              <a:t>Ex</a:t>
            </a:r>
            <a:r>
              <a:rPr lang="pt-BR" sz="2000" dirty="0"/>
              <a:t>: João é médico </a:t>
            </a:r>
            <a:r>
              <a:rPr lang="pt-BR" sz="2000" b="1" dirty="0"/>
              <a:t>e </a:t>
            </a:r>
            <a:r>
              <a:rPr lang="pt-BR" sz="2000" dirty="0"/>
              <a:t>Pedro é dentista.</a:t>
            </a:r>
          </a:p>
          <a:p>
            <a:pPr marL="342900" indent="-228600">
              <a:lnSpc>
                <a:spcPct val="90000"/>
              </a:lnSpc>
              <a:spcBef>
                <a:spcPct val="20000"/>
              </a:spcBef>
              <a:buClr>
                <a:srgbClr val="669900"/>
              </a:buClr>
              <a:buSzPct val="70000"/>
              <a:buFont typeface="Wingdings" panose="05000000000000000000" pitchFamily="2" charset="2"/>
              <a:buChar char="§"/>
              <a:defRPr/>
            </a:pPr>
            <a:endParaRPr lang="pt-BR" sz="1700" b="1" dirty="0"/>
          </a:p>
          <a:p>
            <a:pPr marL="342900" indent="-228600">
              <a:lnSpc>
                <a:spcPct val="90000"/>
              </a:lnSpc>
              <a:spcBef>
                <a:spcPct val="20000"/>
              </a:spcBef>
              <a:buClr>
                <a:srgbClr val="669900"/>
              </a:buClr>
              <a:buSzPct val="70000"/>
              <a:buFont typeface="Wingdings" panose="05000000000000000000" pitchFamily="2" charset="2"/>
              <a:buChar char="§"/>
              <a:defRPr/>
            </a:pPr>
            <a:r>
              <a:rPr lang="pt-BR" sz="1700" b="1" dirty="0"/>
              <a:t>Os conectivos são representados da seguinte forma:</a:t>
            </a:r>
          </a:p>
          <a:p>
            <a:pPr marL="692150" lvl="1" indent="-228600">
              <a:lnSpc>
                <a:spcPct val="90000"/>
              </a:lnSpc>
              <a:spcBef>
                <a:spcPct val="20000"/>
              </a:spcBef>
              <a:buClr>
                <a:srgbClr val="669900"/>
              </a:buClr>
              <a:buSzPct val="110000"/>
              <a:buFont typeface="Wingdings" panose="05000000000000000000" pitchFamily="2" charset="2"/>
              <a:buChar char="§"/>
              <a:defRPr/>
            </a:pPr>
            <a:r>
              <a:rPr lang="pt-BR" sz="1700" dirty="0"/>
              <a:t> </a:t>
            </a:r>
            <a:r>
              <a:rPr lang="pt-BR" sz="2800" dirty="0"/>
              <a:t>~ corresponde a </a:t>
            </a:r>
            <a:r>
              <a:rPr lang="pt-BR" sz="2800" b="1" dirty="0"/>
              <a:t>“</a:t>
            </a:r>
            <a:r>
              <a:rPr lang="pt-BR" sz="2800" b="1" i="1" dirty="0"/>
              <a:t>não</a:t>
            </a:r>
            <a:r>
              <a:rPr lang="pt-BR" sz="2800" b="1" dirty="0"/>
              <a:t>”</a:t>
            </a:r>
          </a:p>
          <a:p>
            <a:pPr marL="692150" lvl="1" indent="-228600">
              <a:lnSpc>
                <a:spcPct val="90000"/>
              </a:lnSpc>
              <a:spcBef>
                <a:spcPct val="20000"/>
              </a:spcBef>
              <a:buClr>
                <a:srgbClr val="669900"/>
              </a:buClr>
              <a:buSzPct val="110000"/>
              <a:buFont typeface="Wingdings" panose="05000000000000000000" pitchFamily="2" charset="2"/>
              <a:buChar char="§"/>
              <a:defRPr/>
            </a:pPr>
            <a:r>
              <a:rPr lang="pt-BR" sz="2800" dirty="0"/>
              <a:t> Λ corresponde a </a:t>
            </a:r>
            <a:r>
              <a:rPr lang="pt-BR" sz="2800" b="1" dirty="0"/>
              <a:t>“e”</a:t>
            </a:r>
          </a:p>
          <a:p>
            <a:pPr marL="692150" lvl="1" indent="-228600">
              <a:lnSpc>
                <a:spcPct val="90000"/>
              </a:lnSpc>
              <a:spcBef>
                <a:spcPct val="20000"/>
              </a:spcBef>
              <a:buClr>
                <a:srgbClr val="669900"/>
              </a:buClr>
              <a:buSzPct val="110000"/>
              <a:buFont typeface="Wingdings" panose="05000000000000000000" pitchFamily="2" charset="2"/>
              <a:buChar char="§"/>
              <a:defRPr/>
            </a:pPr>
            <a:r>
              <a:rPr lang="pt-BR" sz="2800" dirty="0"/>
              <a:t> ν corresponde a </a:t>
            </a:r>
            <a:r>
              <a:rPr lang="pt-BR" sz="2800" b="1" dirty="0"/>
              <a:t>“ou”</a:t>
            </a:r>
          </a:p>
          <a:p>
            <a:pPr marL="692150" lvl="1" indent="-228600">
              <a:lnSpc>
                <a:spcPct val="90000"/>
              </a:lnSpc>
              <a:spcBef>
                <a:spcPct val="20000"/>
              </a:spcBef>
              <a:buClr>
                <a:srgbClr val="669900"/>
              </a:buClr>
              <a:buSzPct val="110000"/>
              <a:buFont typeface="Wingdings" panose="05000000000000000000" pitchFamily="2" charset="2"/>
              <a:buChar char="§"/>
              <a:defRPr/>
            </a:pPr>
            <a:r>
              <a:rPr lang="pt-BR" sz="2800" dirty="0"/>
              <a:t>       corresponde a </a:t>
            </a:r>
            <a:r>
              <a:rPr lang="pt-BR" sz="2800" b="1" dirty="0"/>
              <a:t>“então”</a:t>
            </a:r>
          </a:p>
          <a:p>
            <a:pPr marL="692150" lvl="1" indent="-228600">
              <a:lnSpc>
                <a:spcPct val="90000"/>
              </a:lnSpc>
              <a:spcBef>
                <a:spcPct val="20000"/>
              </a:spcBef>
              <a:buClr>
                <a:srgbClr val="669900"/>
              </a:buClr>
              <a:buSzPct val="110000"/>
              <a:buFont typeface="Wingdings" panose="05000000000000000000" pitchFamily="2" charset="2"/>
              <a:buChar char="§"/>
              <a:defRPr/>
            </a:pPr>
            <a:r>
              <a:rPr lang="pt-BR" sz="2800" dirty="0"/>
              <a:t>       corresponde a </a:t>
            </a:r>
            <a:r>
              <a:rPr lang="pt-BR" sz="2800" b="1" dirty="0"/>
              <a:t>“se e somente se”</a:t>
            </a:r>
            <a:endParaRPr lang="pt-BR" sz="2800" dirty="0"/>
          </a:p>
          <a:p>
            <a:pPr marL="342900" indent="-228600">
              <a:lnSpc>
                <a:spcPct val="90000"/>
              </a:lnSpc>
              <a:spcBef>
                <a:spcPct val="20000"/>
              </a:spcBef>
              <a:buClr>
                <a:srgbClr val="669900"/>
              </a:buClr>
              <a:buSzPct val="70000"/>
              <a:buFont typeface="Wingdings" panose="05000000000000000000" pitchFamily="2" charset="2"/>
              <a:buChar char="§"/>
              <a:defRPr/>
            </a:pPr>
            <a:endParaRPr lang="pt-BR" sz="1700" dirty="0"/>
          </a:p>
        </p:txBody>
      </p:sp>
      <p:sp>
        <p:nvSpPr>
          <p:cNvPr id="2" name="Seta: para a Direita 1">
            <a:extLst>
              <a:ext uri="{FF2B5EF4-FFF2-40B4-BE49-F238E27FC236}">
                <a16:creationId xmlns:a16="http://schemas.microsoft.com/office/drawing/2014/main" id="{6EE941CD-D2AD-039A-8086-1E402FB0F320}"/>
              </a:ext>
            </a:extLst>
          </p:cNvPr>
          <p:cNvSpPr/>
          <p:nvPr/>
        </p:nvSpPr>
        <p:spPr>
          <a:xfrm>
            <a:off x="850981" y="5817556"/>
            <a:ext cx="420329" cy="2376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eta: da Esquerda para a Direita 2">
            <a:extLst>
              <a:ext uri="{FF2B5EF4-FFF2-40B4-BE49-F238E27FC236}">
                <a16:creationId xmlns:a16="http://schemas.microsoft.com/office/drawing/2014/main" id="{3FCFFE0A-CE9B-D1F4-3945-83961B25A553}"/>
              </a:ext>
            </a:extLst>
          </p:cNvPr>
          <p:cNvSpPr/>
          <p:nvPr/>
        </p:nvSpPr>
        <p:spPr>
          <a:xfrm>
            <a:off x="751430" y="6345152"/>
            <a:ext cx="550115" cy="2376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652681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300AC163-3EFB-233D-F9C2-9A10D259BA36}"/>
              </a:ext>
            </a:extLst>
          </p:cNvPr>
          <p:cNvSpPr>
            <a:spLocks noChangeArrowheads="1"/>
          </p:cNvSpPr>
          <p:nvPr/>
        </p:nvSpPr>
        <p:spPr bwMode="auto">
          <a:xfrm>
            <a:off x="1536444" y="109692"/>
            <a:ext cx="8229600" cy="847725"/>
          </a:xfrm>
          <a:prstGeom prst="rect">
            <a:avLst/>
          </a:prstGeom>
          <a:noFill/>
          <a:ln w="9525">
            <a:noFill/>
            <a:round/>
            <a:headEnd/>
            <a:tailEnd/>
          </a:ln>
          <a:effectLst/>
        </p:spPr>
        <p:txBody>
          <a:bodyPr lIns="90000" tIns="46800" rIns="90000" bIns="46800" anchor="ctr" anchorCtr="1"/>
          <a:lstStyle/>
          <a:p>
            <a:pPr algn="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4400" b="1" dirty="0">
                <a:effectLst>
                  <a:outerShdw blurRad="38100" dist="38100" dir="2700000" algn="tl">
                    <a:srgbClr val="C0C0C0"/>
                  </a:outerShdw>
                </a:effectLst>
                <a:latin typeface="Cambria" pitchFamily="18" charset="0"/>
              </a:rPr>
              <a:t>Proposição (ou declaração)</a:t>
            </a:r>
          </a:p>
        </p:txBody>
      </p:sp>
      <p:sp>
        <p:nvSpPr>
          <p:cNvPr id="5" name="Rectangle 3">
            <a:extLst>
              <a:ext uri="{FF2B5EF4-FFF2-40B4-BE49-F238E27FC236}">
                <a16:creationId xmlns:a16="http://schemas.microsoft.com/office/drawing/2014/main" id="{B62A46C4-F41B-267E-14F2-C6891A1F427B}"/>
              </a:ext>
            </a:extLst>
          </p:cNvPr>
          <p:cNvSpPr txBox="1">
            <a:spLocks noChangeArrowheads="1"/>
          </p:cNvSpPr>
          <p:nvPr/>
        </p:nvSpPr>
        <p:spPr>
          <a:xfrm>
            <a:off x="309716" y="1312607"/>
            <a:ext cx="11562736" cy="5259644"/>
          </a:xfrm>
          <a:prstGeom prst="rect">
            <a:avLst/>
          </a:prstGeom>
        </p:spPr>
        <p:txBody>
          <a:bodyPr/>
          <a:lstStyle/>
          <a:p>
            <a:pPr marL="342900" indent="-342900" algn="just">
              <a:spcBef>
                <a:spcPct val="20000"/>
              </a:spcBef>
              <a:buClr>
                <a:srgbClr val="669900"/>
              </a:buClr>
              <a:buSzPct val="70000"/>
              <a:buFont typeface="Wingdings" pitchFamily="2" charset="2"/>
              <a:buChar char="v"/>
              <a:defRPr/>
            </a:pPr>
            <a:r>
              <a:rPr lang="pt-BR" sz="2400" b="1" kern="0" dirty="0">
                <a:latin typeface="Cambria" pitchFamily="18" charset="0"/>
              </a:rPr>
              <a:t>A partir de uma proposição podemos construir uma outra com a sua negação;</a:t>
            </a:r>
          </a:p>
          <a:p>
            <a:pPr marL="800100" lvl="1" indent="-342900" algn="just">
              <a:spcBef>
                <a:spcPct val="20000"/>
              </a:spcBef>
              <a:buClr>
                <a:srgbClr val="669900"/>
              </a:buClr>
              <a:buSzPct val="70000"/>
              <a:buFont typeface="Wingdings" pitchFamily="2" charset="2"/>
              <a:buChar char="v"/>
              <a:defRPr/>
            </a:pPr>
            <a:r>
              <a:rPr lang="pt-BR" sz="2400" b="1" kern="0" dirty="0">
                <a:latin typeface="Cambria" pitchFamily="18" charset="0"/>
              </a:rPr>
              <a:t>Ex: </a:t>
            </a:r>
            <a:r>
              <a:rPr lang="pt-BR" sz="2400" kern="0" dirty="0">
                <a:latin typeface="Cambria" pitchFamily="18" charset="0"/>
              </a:rPr>
              <a:t>Maria é médica. / Maria não é médica.</a:t>
            </a:r>
            <a:endParaRPr lang="pt-BR" sz="2400" b="1" kern="0" dirty="0">
              <a:latin typeface="Cambria" pitchFamily="18" charset="0"/>
            </a:endParaRPr>
          </a:p>
          <a:p>
            <a:pPr marL="342900" indent="-342900" algn="just">
              <a:spcBef>
                <a:spcPct val="20000"/>
              </a:spcBef>
              <a:buClr>
                <a:srgbClr val="669900"/>
              </a:buClr>
              <a:buSzPct val="70000"/>
              <a:defRPr/>
            </a:pPr>
            <a:endParaRPr lang="pt-BR" sz="3200" b="1" kern="0" dirty="0">
              <a:latin typeface="Cambria" pitchFamily="18" charset="0"/>
            </a:endParaRPr>
          </a:p>
          <a:p>
            <a:pPr marL="342900" indent="-342900" algn="just">
              <a:spcBef>
                <a:spcPct val="20000"/>
              </a:spcBef>
              <a:buClr>
                <a:srgbClr val="669900"/>
              </a:buClr>
              <a:buSzPct val="70000"/>
              <a:buFont typeface="Wingdings" pitchFamily="2" charset="2"/>
              <a:buChar char="v"/>
              <a:defRPr/>
            </a:pPr>
            <a:r>
              <a:rPr lang="pt-BR" sz="3200" b="1" kern="0" dirty="0">
                <a:latin typeface="Cambria" pitchFamily="18" charset="0"/>
              </a:rPr>
              <a:t>Com duas proposições ou mais, podemos formar:</a:t>
            </a:r>
          </a:p>
          <a:p>
            <a:pPr marL="692150" lvl="1" indent="-347663" algn="just">
              <a:spcBef>
                <a:spcPct val="20000"/>
              </a:spcBef>
              <a:buClr>
                <a:srgbClr val="669900"/>
              </a:buClr>
              <a:buSzPct val="110000"/>
              <a:buFont typeface="Wingdings" pitchFamily="2" charset="2"/>
              <a:buChar char="v"/>
              <a:defRPr/>
            </a:pPr>
            <a:r>
              <a:rPr lang="pt-BR" sz="2800" b="1" kern="0" dirty="0">
                <a:latin typeface="Cambria" pitchFamily="18" charset="0"/>
                <a:cs typeface="Arial" charset="0"/>
              </a:rPr>
              <a:t>Conjunções</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el-GR" sz="2800" kern="0" dirty="0">
                <a:solidFill>
                  <a:srgbClr val="0000FF"/>
                </a:solidFill>
                <a:latin typeface="Cambria" pitchFamily="18" charset="0"/>
                <a:cs typeface="Arial" charset="0"/>
                <a:sym typeface="Symbol" pitchFamily="18" charset="2"/>
              </a:rPr>
              <a:t>Λ</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 (lê-se: </a:t>
            </a:r>
            <a:r>
              <a:rPr lang="pt-BR" sz="2800" kern="0" dirty="0">
                <a:solidFill>
                  <a:srgbClr val="0000FF"/>
                </a:solidFill>
                <a:latin typeface="Cambria" pitchFamily="18" charset="0"/>
                <a:cs typeface="Arial" charset="0"/>
              </a:rPr>
              <a:t>a </a:t>
            </a:r>
            <a:r>
              <a:rPr lang="pt-BR" sz="2800" b="1" kern="0" dirty="0">
                <a:solidFill>
                  <a:srgbClr val="0000FF"/>
                </a:solidFill>
                <a:latin typeface="Cambria" pitchFamily="18" charset="0"/>
                <a:cs typeface="Arial" charset="0"/>
              </a:rPr>
              <a:t>e</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a:t>
            </a:r>
          </a:p>
          <a:p>
            <a:pPr marL="692150" lvl="1" indent="-347663" algn="just">
              <a:spcBef>
                <a:spcPct val="20000"/>
              </a:spcBef>
              <a:buClr>
                <a:srgbClr val="669900"/>
              </a:buClr>
              <a:buSzPct val="110000"/>
              <a:buFont typeface="Wingdings" pitchFamily="2" charset="2"/>
              <a:buChar char="v"/>
              <a:defRPr/>
            </a:pPr>
            <a:r>
              <a:rPr lang="pt-BR" sz="2800" b="1" kern="0" dirty="0">
                <a:latin typeface="Cambria" pitchFamily="18" charset="0"/>
                <a:cs typeface="Arial" charset="0"/>
              </a:rPr>
              <a:t>Disjunções</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el-GR" sz="3200" kern="0" dirty="0">
                <a:solidFill>
                  <a:srgbClr val="0000FF"/>
                </a:solidFill>
                <a:latin typeface="Cambria" pitchFamily="18" charset="0"/>
                <a:cs typeface="Arial" charset="0"/>
                <a:sym typeface="Symbol" pitchFamily="18" charset="2"/>
              </a:rPr>
              <a:t>ν</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 (lê-se: </a:t>
            </a:r>
            <a:r>
              <a:rPr lang="pt-BR" sz="2800" kern="0" dirty="0">
                <a:solidFill>
                  <a:srgbClr val="0000FF"/>
                </a:solidFill>
                <a:latin typeface="Cambria" pitchFamily="18" charset="0"/>
                <a:cs typeface="Arial" charset="0"/>
              </a:rPr>
              <a:t>a </a:t>
            </a:r>
            <a:r>
              <a:rPr lang="pt-BR" sz="2800" b="1" kern="0" dirty="0">
                <a:solidFill>
                  <a:srgbClr val="0000FF"/>
                </a:solidFill>
                <a:latin typeface="Cambria" pitchFamily="18" charset="0"/>
                <a:cs typeface="Arial" charset="0"/>
              </a:rPr>
              <a:t>ou</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a:t>
            </a:r>
          </a:p>
          <a:p>
            <a:pPr marL="692150" lvl="1" indent="-347663" algn="just">
              <a:spcBef>
                <a:spcPct val="20000"/>
              </a:spcBef>
              <a:buClr>
                <a:srgbClr val="669900"/>
              </a:buClr>
              <a:buSzPct val="110000"/>
              <a:buFont typeface="Wingdings" pitchFamily="2" charset="2"/>
              <a:buChar char="v"/>
              <a:defRPr/>
            </a:pPr>
            <a:r>
              <a:rPr lang="pt-BR" sz="2800" b="1" kern="0" dirty="0">
                <a:latin typeface="Cambria" pitchFamily="18" charset="0"/>
                <a:cs typeface="Arial" charset="0"/>
              </a:rPr>
              <a:t>Disjunções exclusiva:</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pt-BR" sz="2800" b="1" u="sng" dirty="0">
                <a:solidFill>
                  <a:srgbClr val="0000FF"/>
                </a:solidFill>
                <a:latin typeface="Cambria" pitchFamily="18" charset="0"/>
              </a:rPr>
              <a:t>V</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 (lê-se: </a:t>
            </a:r>
            <a:r>
              <a:rPr lang="pt-BR" sz="2800" b="1" kern="0" dirty="0">
                <a:solidFill>
                  <a:srgbClr val="0000FF"/>
                </a:solidFill>
                <a:latin typeface="Cambria" pitchFamily="18" charset="0"/>
                <a:cs typeface="Arial" charset="0"/>
              </a:rPr>
              <a:t>ou</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pt-BR" sz="2800" b="1" kern="0" dirty="0">
                <a:solidFill>
                  <a:srgbClr val="0000FF"/>
                </a:solidFill>
                <a:latin typeface="Cambria" pitchFamily="18" charset="0"/>
                <a:cs typeface="Arial" charset="0"/>
              </a:rPr>
              <a:t>ou</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a:t>
            </a:r>
          </a:p>
          <a:p>
            <a:pPr marL="692150" lvl="1" indent="-347663" algn="just">
              <a:spcBef>
                <a:spcPct val="20000"/>
              </a:spcBef>
              <a:buClr>
                <a:srgbClr val="669900"/>
              </a:buClr>
              <a:buSzPct val="110000"/>
              <a:buFont typeface="Wingdings" pitchFamily="2" charset="2"/>
              <a:buChar char="v"/>
              <a:defRPr/>
            </a:pPr>
            <a:r>
              <a:rPr lang="pt-BR" sz="2800" b="1" kern="0" dirty="0">
                <a:latin typeface="Cambria" pitchFamily="18" charset="0"/>
                <a:cs typeface="Arial" charset="0"/>
              </a:rPr>
              <a:t>Condicionais</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el-GR" sz="3200" kern="0" dirty="0">
                <a:solidFill>
                  <a:srgbClr val="0000FF"/>
                </a:solidFill>
                <a:latin typeface="Cambria" pitchFamily="18" charset="0"/>
                <a:cs typeface="Arial" charset="0"/>
                <a:sym typeface="Symbol" pitchFamily="18" charset="2"/>
              </a:rPr>
              <a:t></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 (lê-se: </a:t>
            </a:r>
            <a:r>
              <a:rPr lang="pt-BR" sz="2800" b="1" kern="0" dirty="0">
                <a:solidFill>
                  <a:srgbClr val="0000FF"/>
                </a:solidFill>
                <a:latin typeface="Cambria" pitchFamily="18" charset="0"/>
                <a:cs typeface="Arial" charset="0"/>
              </a:rPr>
              <a:t>se</a:t>
            </a:r>
            <a:r>
              <a:rPr lang="pt-BR" sz="2800" kern="0" dirty="0">
                <a:solidFill>
                  <a:srgbClr val="0000FF"/>
                </a:solidFill>
                <a:latin typeface="Cambria" pitchFamily="18" charset="0"/>
                <a:cs typeface="Arial" charset="0"/>
              </a:rPr>
              <a:t> a </a:t>
            </a:r>
            <a:r>
              <a:rPr lang="pt-BR" sz="2800" b="1" kern="0" dirty="0">
                <a:solidFill>
                  <a:srgbClr val="0000FF"/>
                </a:solidFill>
                <a:latin typeface="Cambria" pitchFamily="18" charset="0"/>
                <a:cs typeface="Arial" charset="0"/>
              </a:rPr>
              <a:t>então</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a:t>
            </a:r>
          </a:p>
          <a:p>
            <a:pPr marL="692150" lvl="1" indent="-347663" algn="just">
              <a:spcBef>
                <a:spcPct val="20000"/>
              </a:spcBef>
              <a:buClr>
                <a:srgbClr val="669900"/>
              </a:buClr>
              <a:buSzPct val="110000"/>
              <a:buFont typeface="Wingdings" pitchFamily="2" charset="2"/>
              <a:buChar char="v"/>
              <a:defRPr/>
            </a:pPr>
            <a:r>
              <a:rPr lang="pt-BR" sz="2800" b="1" kern="0" dirty="0" err="1">
                <a:latin typeface="Cambria" pitchFamily="18" charset="0"/>
                <a:cs typeface="Arial" charset="0"/>
              </a:rPr>
              <a:t>Bicondicionais</a:t>
            </a:r>
            <a:r>
              <a:rPr lang="pt-BR" sz="2800" kern="0" dirty="0">
                <a:latin typeface="Cambria" pitchFamily="18" charset="0"/>
                <a:cs typeface="Arial" charset="0"/>
              </a:rPr>
              <a:t>: </a:t>
            </a:r>
            <a:r>
              <a:rPr lang="pt-BR" sz="2800" kern="0" dirty="0">
                <a:solidFill>
                  <a:srgbClr val="0000FF"/>
                </a:solidFill>
                <a:latin typeface="Cambria" pitchFamily="18" charset="0"/>
                <a:cs typeface="Arial" charset="0"/>
              </a:rPr>
              <a:t>a </a:t>
            </a:r>
            <a:r>
              <a:rPr lang="el-GR" sz="3200" kern="0" dirty="0">
                <a:solidFill>
                  <a:srgbClr val="0000FF"/>
                </a:solidFill>
                <a:latin typeface="Cambria" pitchFamily="18" charset="0"/>
                <a:cs typeface="Arial" charset="0"/>
                <a:sym typeface="Symbol" pitchFamily="18" charset="2"/>
              </a:rPr>
              <a:t></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 (lê-se: </a:t>
            </a:r>
            <a:r>
              <a:rPr lang="pt-BR" sz="2800" kern="0" dirty="0">
                <a:solidFill>
                  <a:srgbClr val="0000FF"/>
                </a:solidFill>
                <a:latin typeface="Cambria" pitchFamily="18" charset="0"/>
                <a:cs typeface="Arial" charset="0"/>
              </a:rPr>
              <a:t>a </a:t>
            </a:r>
            <a:r>
              <a:rPr lang="pt-BR" sz="2800" b="1" kern="0" dirty="0">
                <a:solidFill>
                  <a:srgbClr val="0000FF"/>
                </a:solidFill>
                <a:latin typeface="Cambria" pitchFamily="18" charset="0"/>
                <a:cs typeface="Arial" charset="0"/>
              </a:rPr>
              <a:t>se e somente se</a:t>
            </a:r>
            <a:r>
              <a:rPr lang="pt-BR" sz="2800" kern="0" dirty="0">
                <a:solidFill>
                  <a:srgbClr val="0000FF"/>
                </a:solidFill>
                <a:latin typeface="Cambria" pitchFamily="18" charset="0"/>
                <a:cs typeface="Arial" charset="0"/>
              </a:rPr>
              <a:t> b</a:t>
            </a:r>
            <a:r>
              <a:rPr lang="pt-BR" sz="2800" kern="0" dirty="0">
                <a:latin typeface="Cambria" pitchFamily="18" charset="0"/>
                <a:cs typeface="Arial" charset="0"/>
              </a:rPr>
              <a:t>)</a:t>
            </a:r>
          </a:p>
          <a:p>
            <a:pPr marL="342900" indent="-342900" algn="just">
              <a:spcBef>
                <a:spcPct val="20000"/>
              </a:spcBef>
              <a:buClr>
                <a:srgbClr val="669900"/>
              </a:buClr>
              <a:buSzPct val="70000"/>
              <a:buFont typeface="Wingdings" pitchFamily="2" charset="2"/>
              <a:buChar char="v"/>
              <a:defRPr/>
            </a:pPr>
            <a:endParaRPr lang="pt-BR" sz="2400" kern="0" dirty="0">
              <a:latin typeface="Cambria" pitchFamily="18" charset="0"/>
            </a:endParaRPr>
          </a:p>
          <a:p>
            <a:pPr marL="342900" indent="-342900" algn="just">
              <a:spcBef>
                <a:spcPct val="20000"/>
              </a:spcBef>
              <a:buClr>
                <a:srgbClr val="669900"/>
              </a:buClr>
              <a:buSzPct val="70000"/>
              <a:buFont typeface="Wingdings" pitchFamily="2" charset="2"/>
              <a:buChar char="v"/>
              <a:defRPr/>
            </a:pPr>
            <a:endParaRPr lang="pt-BR" sz="3000" kern="0" dirty="0">
              <a:latin typeface="Cambria" pitchFamily="18" charset="0"/>
            </a:endParaRPr>
          </a:p>
        </p:txBody>
      </p:sp>
    </p:spTree>
    <p:extLst>
      <p:ext uri="{BB962C8B-B14F-4D97-AF65-F5344CB8AC3E}">
        <p14:creationId xmlns:p14="http://schemas.microsoft.com/office/powerpoint/2010/main" val="36081008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suntos educacionai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245_TF03462902_TF03462902.potx" id="{40133AEE-29B6-41FE-9947-DDF30634B4BB}" vid="{9DE7FA61-2447-42FB-ACA3-1F3F09875B9E}"/>
    </a:ext>
  </a:extLst>
</a:theme>
</file>

<file path=ppt/theme/theme2.xml><?xml version="1.0" encoding="utf-8"?>
<a:theme xmlns:a="http://schemas.openxmlformats.org/drawingml/2006/main" name="Tema do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00C1ABC62A77F408CCCD3E2FA81569F" ma:contentTypeVersion="3" ma:contentTypeDescription="Crie um novo documento." ma:contentTypeScope="" ma:versionID="55c00b79b930c19bbba63f64ceacd94d">
  <xsd:schema xmlns:xsd="http://www.w3.org/2001/XMLSchema" xmlns:xs="http://www.w3.org/2001/XMLSchema" xmlns:p="http://schemas.microsoft.com/office/2006/metadata/properties" xmlns:ns2="cab57bc6-0aad-4c80-a30f-bbd4ef7a8f38" targetNamespace="http://schemas.microsoft.com/office/2006/metadata/properties" ma:root="true" ma:fieldsID="0ca30da6510018c6833e26b8e307e38d" ns2:_="">
    <xsd:import namespace="cab57bc6-0aad-4c80-a30f-bbd4ef7a8f3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b57bc6-0aad-4c80-a30f-bbd4ef7a8f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9C503-000E-4418-9356-37E8710BF7A6}">
  <ds:schemaRefs>
    <ds:schemaRef ds:uri="http://schemas.microsoft.com/sharepoint/v3/contenttype/forms"/>
  </ds:schemaRefs>
</ds:datastoreItem>
</file>

<file path=customXml/itemProps2.xml><?xml version="1.0" encoding="utf-8"?>
<ds:datastoreItem xmlns:ds="http://schemas.openxmlformats.org/officeDocument/2006/customXml" ds:itemID="{CAF19339-8A77-49C7-B21B-1085303F9EF9}">
  <ds:schemaRefs>
    <ds:schemaRef ds:uri="a833edc2-cb74-4e58-bf80-e6e65617aaf9"/>
    <ds:schemaRef ds:uri="http://schemas.openxmlformats.org/package/2006/metadata/core-properties"/>
    <ds:schemaRef ds:uri="2a6037b2-ee96-4c63-b9de-bd3f649afcfb"/>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74CFD7-5FA9-4CF9-9367-10F606ACFD44}"/>
</file>

<file path=docProps/app.xml><?xml version="1.0" encoding="utf-8"?>
<Properties xmlns="http://schemas.openxmlformats.org/officeDocument/2006/extended-properties" xmlns:vt="http://schemas.openxmlformats.org/officeDocument/2006/docPropsVTypes">
  <Template>Apresentação de temas educacionais com design de ilustrações de quadro negro (widescreen)</Template>
  <TotalTime>3626</TotalTime>
  <Words>3097</Words>
  <Application>Microsoft Office PowerPoint</Application>
  <PresentationFormat>Widescreen</PresentationFormat>
  <Paragraphs>300</Paragraphs>
  <Slides>44</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44</vt:i4>
      </vt:variant>
    </vt:vector>
  </HeadingPairs>
  <TitlesOfParts>
    <vt:vector size="52" baseType="lpstr">
      <vt:lpstr>Arial</vt:lpstr>
      <vt:lpstr>Calibri</vt:lpstr>
      <vt:lpstr>Cambria</vt:lpstr>
      <vt:lpstr>Cambria Math</vt:lpstr>
      <vt:lpstr>SymbolMT</vt:lpstr>
      <vt:lpstr>Times New Roman</vt:lpstr>
      <vt:lpstr>Wingdings</vt:lpstr>
      <vt:lpstr>Assuntos educacionais 16X9</vt:lpstr>
      <vt:lpstr>Lógica Computacional </vt:lpstr>
      <vt:lpstr>Proposições e Conectivos Lógicos</vt:lpstr>
      <vt:lpstr>Lógica – Conceitos Básicos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DEFINIÇÃO DE PROPOSIÇÃO SIMPLES</vt:lpstr>
      <vt:lpstr>DEFINIÇÃO DE PROPOSIÇÃO COMPOSTA</vt:lpstr>
      <vt:lpstr>DEFINIÇÃO DE PROPOSIÇÃO COMPOSTA</vt:lpstr>
      <vt:lpstr>DEFINIÇÃO DE CONECTIVOS</vt:lpstr>
      <vt:lpstr>Exemplos de Conectivos</vt:lpstr>
      <vt:lpstr>3.Exercício Proposto em grupo para enviar via Teams</vt:lpstr>
      <vt:lpstr>Apresentação do PowerPoint</vt:lpstr>
      <vt:lpstr>Introdução de Lógica e Tabela Verdade</vt:lpstr>
      <vt:lpstr>Tabela Verdade onde tudo começou</vt:lpstr>
      <vt:lpstr>Primeiro Conceito da Tabela Verdade</vt:lpstr>
      <vt:lpstr>Segundo Conceito ou Definição</vt:lpstr>
      <vt:lpstr>Terceiro Conceito da Tabela Verdade</vt:lpstr>
      <vt:lpstr>CONSTRUÇÃO DE TABELAS-VERDADES DAS PROPOSIÇÕES</vt:lpstr>
      <vt:lpstr>CONSTRUÇÃO DE TABELAS-VERDADES DAS PROPOSIÇÕES</vt:lpstr>
      <vt:lpstr>Para uma proposição simples a</vt:lpstr>
      <vt:lpstr>Para uma proposição A composta por duas proposições simples a e b, representada por A(a,b)</vt:lpstr>
      <vt:lpstr>No caso geral de uma proposição A composta por n proposições simples a_1 , a_2 , ... , a_n, representada por A (a_1 , a_2 , ... , a_n )</vt:lpstr>
      <vt:lpstr>No caso geral de uma proposição A composta por n proposições simples a_1 , a_2 , ... , a_n , representada por A (a_1 , a_2 , ... , a_n )</vt:lpstr>
      <vt:lpstr>No caso geral de uma proposição A composta por n proposições simples a_1 , a_2 , ... , a_n , representada por A (a_1 , a_2 , ... , a_n )</vt:lpstr>
      <vt:lpstr>Operações lógicas sobre proposições</vt:lpstr>
      <vt:lpstr>Operações lógicas sobre proposições</vt:lpstr>
      <vt:lpstr>NEGAÇÃO DE UMA PROPOSIÇÃO e a sua TABELA VERDADE</vt:lpstr>
      <vt:lpstr>NEGAÇÃO DE UMA PROPOSIÇÃO</vt:lpstr>
      <vt:lpstr>NEGAÇÃO DE UMA PROPOSIÇÃO e a sua TABELA VERDADE</vt:lpstr>
      <vt:lpstr>Proposição (P) e sua negação (¬P)</vt:lpstr>
      <vt:lpstr>Apresentação do PowerPoint</vt:lpstr>
      <vt:lpstr>1.Exemplo das Conjunção  “Quando as duas proposições são Verdadeiras”</vt:lpstr>
      <vt:lpstr>2.Exemplo das Conjunções “Quando a primeira proposição é Verdadeira e a segunda é Falso”</vt:lpstr>
      <vt:lpstr>3.Exemplo das Conjunções. “Quando a primeira proposição é Falso e a segunda é Verdadeira” </vt:lpstr>
      <vt:lpstr>4.Exemplo das Conjunções. “Quando a primeira proposição é FALSO e a segunda é FALSO” </vt:lpstr>
      <vt:lpstr>Conjunção  tabela-verdade de p ∧ q </vt:lpstr>
      <vt:lpstr>1.Exercicio de Tabela verdade de Conjunção </vt:lpstr>
      <vt:lpstr>Apresentação do PowerPoint</vt:lpstr>
      <vt:lpstr>Dúvidas!!!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Matemática Discreta</dc:title>
  <dc:creator>ODIRLEI AMARO FERREIRA</dc:creator>
  <cp:lastModifiedBy>Odirlei Amaro Ferreira</cp:lastModifiedBy>
  <cp:revision>285</cp:revision>
  <dcterms:created xsi:type="dcterms:W3CDTF">2023-09-03T19:57:12Z</dcterms:created>
  <dcterms:modified xsi:type="dcterms:W3CDTF">2025-08-26T00:22:28Z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0x010100500C1ABC62A77F408CCCD3E2FA81569F</vt:lpwstr>
  </property>
</Properties>
</file>